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01" r:id="rId2"/>
    <p:sldId id="563" r:id="rId3"/>
    <p:sldId id="565" r:id="rId4"/>
    <p:sldId id="566" r:id="rId5"/>
    <p:sldId id="575" r:id="rId6"/>
    <p:sldId id="568" r:id="rId7"/>
    <p:sldId id="569" r:id="rId8"/>
    <p:sldId id="625" r:id="rId9"/>
    <p:sldId id="626" r:id="rId10"/>
    <p:sldId id="627" r:id="rId11"/>
    <p:sldId id="628" r:id="rId12"/>
    <p:sldId id="629" r:id="rId13"/>
    <p:sldId id="574" r:id="rId14"/>
    <p:sldId id="576" r:id="rId15"/>
    <p:sldId id="578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623" r:id="rId28"/>
    <p:sldId id="591" r:id="rId29"/>
    <p:sldId id="611" r:id="rId30"/>
    <p:sldId id="612" r:id="rId31"/>
    <p:sldId id="614" r:id="rId32"/>
    <p:sldId id="630" r:id="rId33"/>
    <p:sldId id="631" r:id="rId34"/>
    <p:sldId id="632" r:id="rId35"/>
    <p:sldId id="592" r:id="rId36"/>
    <p:sldId id="593" r:id="rId37"/>
    <p:sldId id="615" r:id="rId38"/>
    <p:sldId id="616" r:id="rId39"/>
    <p:sldId id="617" r:id="rId40"/>
    <p:sldId id="618" r:id="rId41"/>
    <p:sldId id="613" r:id="rId42"/>
    <p:sldId id="619" r:id="rId43"/>
    <p:sldId id="594" r:id="rId44"/>
    <p:sldId id="595" r:id="rId45"/>
    <p:sldId id="596" r:id="rId46"/>
    <p:sldId id="597" r:id="rId47"/>
    <p:sldId id="598" r:id="rId48"/>
    <p:sldId id="620" r:id="rId49"/>
    <p:sldId id="599" r:id="rId50"/>
    <p:sldId id="621" r:id="rId51"/>
  </p:sldIdLst>
  <p:sldSz cx="9144000" cy="6858000" type="screen4x3"/>
  <p:notesSz cx="6669088" cy="98202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00"/>
    <a:srgbClr val="CCFFFF"/>
    <a:srgbClr val="00FF00"/>
    <a:srgbClr val="FFFF00"/>
    <a:srgbClr val="CC00CC"/>
    <a:srgbClr val="3333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2" autoAdjust="0"/>
    <p:restoredTop sz="91611" autoAdjust="0"/>
  </p:normalViewPr>
  <p:slideViewPr>
    <p:cSldViewPr snapToGrid="0">
      <p:cViewPr varScale="1">
        <p:scale>
          <a:sx n="62" d="100"/>
          <a:sy n="62" d="100"/>
        </p:scale>
        <p:origin x="1100" y="40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.xml"/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97891C0-20C0-4986-B10E-217ED2DA77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0CE99D3-BB1E-401E-8F58-2B400211924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AFF1291B-726E-46C0-B32C-5D3577BF6AC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815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29F64DE2-DEC1-43A8-9EFD-FB8AC871975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32815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8A27654-1ED6-4FF7-A204-4D0F2CD442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A1CF6FD-0B7E-436C-B0DE-83BE766910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69858CE-03A1-4BE8-B2DB-05D277F675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73E3FB2-0007-4617-89FE-F42B6F9235A2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68BC99C4-540C-4E7B-96C3-01AB1358C38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664075"/>
            <a:ext cx="53355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0AEEF0E2-37DF-4358-84E1-14FB22BFAB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815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C956F828-8505-4414-84CD-854AA2122B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328150"/>
            <a:ext cx="28892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7F9AF1-5B6D-44FB-9C51-D99C2AEBFA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6995A6-3C77-42C0-B541-5AD160739E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0D36C8-E96F-4143-A6D8-5D76E81F37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951C1E-1401-459C-8AB0-6243EEA2E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B66A7-579D-4879-96CC-5FCF5085BE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86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C3B1F5-560A-4245-A0F5-F945183262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CBFF50-C1BA-48F9-B919-54EB547AB7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C3867A-186E-4149-80B1-99D3D4A900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5C213-3386-4D77-AD2F-2F4D3C5F2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3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2F889C-4477-42FA-9408-6F9B36E79B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9B86FF-BC6F-43A1-82EB-E299A31CE7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6E9B2D-40E2-4CA7-8976-66AD2EB8F7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60A74-4540-4377-8593-B56FB0E58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703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8E5DC5-BB1E-4279-A4E1-2FADB67E82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D2613B-70C1-4B20-8D34-A768D0A717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7844EE-0987-4AD9-A11E-5E4399191E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E4B9D-D7C9-459E-942D-D1282EED41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32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76CCA0-D6DC-48CA-8675-BC63ADD7A1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0C3C2E-E3D5-4528-B7AC-DAA5C4F396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CF7C08-794D-4538-916E-402381517C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8B1AF-CB1B-42FD-925A-16EE77694D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51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E17A7-D5C8-407E-92C2-74DC4E4116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B13C5-32AA-4346-AB53-7D2AFDC5BC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BE7BC-CF6E-4339-B36B-03B5B53183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97041-BCAB-474B-8B08-C14A4FF6D0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23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7DA19-1B3B-4477-9AB7-53AC32F621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BB4BB36-ECDC-44E3-B25E-24C989C1E2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A987C11-2ED3-4F50-A215-68375F9C78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2B95D-C48A-4B2A-879A-F4B73F930B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8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5AB187-EC43-42D5-92AE-94EFEB657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5E9FDE-6E02-4056-A44D-D86691082C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517256-BB4F-4FDF-A034-76A654B218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327AB-AA8D-4431-8CE3-1A65CA7140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8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67375B2-8731-4873-88A5-B858017069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09570E4-0A71-4374-B459-C5B9622373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C3835CB-CA51-4AA6-BEE5-40F973C452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A45C7-3CF7-461D-ACF6-4FB262461A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19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0C392-8143-468A-86A6-54FE5EB208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D2B8E7-5D8C-4CE1-B3F1-41960FC5A8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A41EE-3A91-4D47-BDAA-5467776CF6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1E076-29F8-464C-A19D-B2E1CA7A15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25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CC8E01-808F-46C2-9161-558F4E3F0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87AA8A-E592-462A-9C10-53CCA4346F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712F85-1D59-4CD8-B0ED-ACFC398127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B65A7-8969-4F76-AB5D-938B63C72D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07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914D9E0-77A0-419B-BD11-372D6FF62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F6E1B69-F293-456F-B5D3-83470778F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B466C7F-0B84-4E7B-BA40-58112DF9B25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7325AFF-229D-44D6-B9C1-EFE66416614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0A09E40-5077-4A4E-B30F-1DB6B772B0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2D7D687-3810-4531-A197-8428A483B8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://necweb.neu.edu.cn/ncourse/lssx/part1/images/table1.2.gi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://necweb.neu.edu.cn/ncourse/lssx/part1/images/table1.3.gi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necweb.neu.edu.cn/ncourse/lssx/part1/images/table1.4.gi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7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6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78.emf"/><Relationship Id="rId4" Type="http://schemas.openxmlformats.org/officeDocument/2006/relationships/image" Target="../media/image75.emf"/><Relationship Id="rId9" Type="http://schemas.openxmlformats.org/officeDocument/2006/relationships/oleObject" Target="../embeddings/oleObject60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6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9420623-59B2-4610-BC6F-CFE37E8AC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986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ea typeface="华文新魏" panose="02010800040101010101" pitchFamily="2" charset="-122"/>
              </a:rPr>
              <a:t>第一章 命题逻辑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241BE50-D7A1-47AF-BBD4-3A9966FC0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1563" y="1600200"/>
            <a:ext cx="5124450" cy="766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FF0000"/>
                </a:solidFill>
              </a:rPr>
              <a:t>知识点：</a:t>
            </a:r>
          </a:p>
        </p:txBody>
      </p:sp>
      <p:sp>
        <p:nvSpPr>
          <p:cNvPr id="4100" name="AutoShape 4">
            <a:extLst>
              <a:ext uri="{FF2B5EF4-FFF2-40B4-BE49-F238E27FC236}">
                <a16:creationId xmlns:a16="http://schemas.microsoft.com/office/drawing/2014/main" id="{43C8ECD9-6402-4762-9ED4-E8DF2421A5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313" y="2274888"/>
            <a:ext cx="8161337" cy="2635250"/>
          </a:xfrm>
          <a:prstGeom prst="roundRect">
            <a:avLst>
              <a:gd name="adj" fmla="val 9106"/>
            </a:avLst>
          </a:prstGeom>
          <a:solidFill>
            <a:srgbClr val="3366FF"/>
          </a:solidFill>
          <a:ln w="25400">
            <a:solidFill>
              <a:schemeClr val="bg1"/>
            </a:solidFill>
            <a:round/>
            <a:headEnd/>
            <a:tailEnd/>
          </a:ln>
          <a:effectLst>
            <a:outerShdw dist="25400" algn="ctr" rotWithShape="0">
              <a:schemeClr val="bg1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、命题的符号化；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、合式公式；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、公式的分类及永真公式；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、合式公式的范式；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、命题逻辑的推理理论。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necweb.neu.edu.cn/ncourse/lssx/part1/images/table1.2.gif">
            <a:extLst>
              <a:ext uri="{FF2B5EF4-FFF2-40B4-BE49-F238E27FC236}">
                <a16:creationId xmlns:a16="http://schemas.microsoft.com/office/drawing/2014/main" id="{52F4A99E-B5BE-4FD3-BE68-37BE97F2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754188"/>
            <a:ext cx="71628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http://necweb.neu.edu.cn/ncourse/lssx/part1/images/table1.3.gif">
            <a:extLst>
              <a:ext uri="{FF2B5EF4-FFF2-40B4-BE49-F238E27FC236}">
                <a16:creationId xmlns:a16="http://schemas.microsoft.com/office/drawing/2014/main" id="{3749B9A3-7A3E-4C27-836D-67CF3F2B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517775"/>
            <a:ext cx="84582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http://necweb.neu.edu.cn/ncourse/lssx/part1/images/table1.4.gif">
            <a:extLst>
              <a:ext uri="{FF2B5EF4-FFF2-40B4-BE49-F238E27FC236}">
                <a16:creationId xmlns:a16="http://schemas.microsoft.com/office/drawing/2014/main" id="{DAC1F642-BC23-4F4C-B674-E72B0949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908175"/>
            <a:ext cx="8686800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84CC477D-D4C7-439A-BA66-A9F83D70A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1393825"/>
            <a:ext cx="7953375" cy="708025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FontTx/>
              <a:buNone/>
            </a:pPr>
            <a:r>
              <a:rPr lang="zh-CN" altLang="en-US" sz="4000" b="1">
                <a:solidFill>
                  <a:srgbClr val="FFFF00"/>
                </a:solidFill>
              </a:rPr>
              <a:t>二、命题合式公式的分类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7" name="Text Box 1027">
            <a:extLst>
              <a:ext uri="{FF2B5EF4-FFF2-40B4-BE49-F238E27FC236}">
                <a16:creationId xmlns:a16="http://schemas.microsoft.com/office/drawing/2014/main" id="{C10B8B88-F760-460F-A19C-C2C67B6DD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2184400"/>
            <a:ext cx="7735887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是合式公式，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AutoNum type="arabicParenBoth"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若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在任何解释下都为真，则称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重言式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或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永真式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AutoNum type="arabicParenBoth"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若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在任何解释下都为假，则称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矛盾式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或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永假式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AutoNum type="arabicParenBoth"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若至少有一个解释使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为真，则称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可满足式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5650533B-63CC-479A-BE3E-370D7860D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8" y="1584325"/>
            <a:ext cx="61690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按照这样的分类方法，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1.3.4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</a:t>
            </a:r>
          </a:p>
        </p:txBody>
      </p:sp>
      <p:sp>
        <p:nvSpPr>
          <p:cNvPr id="17411" name="矩形 1">
            <a:extLst>
              <a:ext uri="{FF2B5EF4-FFF2-40B4-BE49-F238E27FC236}">
                <a16:creationId xmlns:a16="http://schemas.microsoft.com/office/drawing/2014/main" id="{14C12F63-6955-457D-863B-171AF8789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532063"/>
            <a:ext cx="6770688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(1)(┐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P∧Q)→┐R                   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C00000"/>
                </a:solidFill>
              </a:rPr>
              <a:t>可满足式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)               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(2)(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P∧┐P)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(Q∧┐Q)          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</a:rPr>
              <a:t>永真式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(3)┐(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P→Q)∧Q∧R                 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</a:rPr>
              <a:t>永假式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D66CA71-A0E3-4241-A3CD-6BF3443A9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323850"/>
            <a:ext cx="8389938" cy="1608138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FontTx/>
              <a:buNone/>
            </a:pPr>
            <a:r>
              <a:rPr lang="en-US" altLang="zh-CN" sz="4000" b="1">
                <a:solidFill>
                  <a:srgbClr val="FFFF00"/>
                </a:solidFill>
              </a:rPr>
              <a:t>         </a:t>
            </a:r>
            <a:r>
              <a:rPr lang="zh-CN" altLang="en-US" sz="4000" b="1">
                <a:solidFill>
                  <a:srgbClr val="FFFF00"/>
                </a:solidFill>
              </a:rPr>
              <a:t>三、逻辑恒等式和永真蕴含式</a:t>
            </a:r>
          </a:p>
          <a:p>
            <a:pPr eaLnBrk="1" hangingPunct="1">
              <a:spcBef>
                <a:spcPct val="6000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</a:rPr>
              <a:t>1</a:t>
            </a:r>
            <a:r>
              <a:rPr lang="zh-CN" altLang="en-US" sz="3600" b="1">
                <a:solidFill>
                  <a:srgbClr val="FF0000"/>
                </a:solidFill>
              </a:rPr>
              <a:t>、逻辑恒等式的定义和性质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35" name="Group 8">
            <a:extLst>
              <a:ext uri="{FF2B5EF4-FFF2-40B4-BE49-F238E27FC236}">
                <a16:creationId xmlns:a16="http://schemas.microsoft.com/office/drawing/2014/main" id="{E578686F-3152-4222-9029-620C8C7B9BB0}"/>
              </a:ext>
            </a:extLst>
          </p:cNvPr>
          <p:cNvGrpSpPr>
            <a:grpSpLocks/>
          </p:cNvGrpSpPr>
          <p:nvPr/>
        </p:nvGrpSpPr>
        <p:grpSpPr bwMode="auto">
          <a:xfrm>
            <a:off x="703263" y="2170113"/>
            <a:ext cx="7735887" cy="1630362"/>
            <a:chOff x="443" y="1979"/>
            <a:chExt cx="4873" cy="1027"/>
          </a:xfrm>
        </p:grpSpPr>
        <p:sp>
          <p:nvSpPr>
            <p:cNvPr id="18441" name="Text Box 3">
              <a:extLst>
                <a:ext uri="{FF2B5EF4-FFF2-40B4-BE49-F238E27FC236}">
                  <a16:creationId xmlns:a16="http://schemas.microsoft.com/office/drawing/2014/main" id="{5D721E2A-CE7B-4F13-880D-D8013BB7D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" y="1979"/>
              <a:ext cx="4873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定义：若              是永真式，则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称 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恒等于 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，或 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等价于 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，记为               ，并称              为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逻辑恒等式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。</a:t>
              </a:r>
            </a:p>
          </p:txBody>
        </p:sp>
        <p:graphicFrame>
          <p:nvGraphicFramePr>
            <p:cNvPr id="18442" name="Object 4">
              <a:extLst>
                <a:ext uri="{FF2B5EF4-FFF2-40B4-BE49-F238E27FC236}">
                  <a16:creationId xmlns:a16="http://schemas.microsoft.com/office/drawing/2014/main" id="{FA1B40DE-7BF1-4C36-A88C-505B23002A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50" y="2018"/>
            <a:ext cx="74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5" name="Equation" r:id="rId3" imgW="387324" imgH="82712" progId="Equation.3">
                    <p:embed/>
                  </p:oleObj>
                </mc:Choice>
                <mc:Fallback>
                  <p:oleObj name="Equation" r:id="rId3" imgW="387324" imgH="82712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" y="2018"/>
                          <a:ext cx="74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3" name="Object 5">
              <a:extLst>
                <a:ext uri="{FF2B5EF4-FFF2-40B4-BE49-F238E27FC236}">
                  <a16:creationId xmlns:a16="http://schemas.microsoft.com/office/drawing/2014/main" id="{9C1E9F09-286E-4796-AA3B-54AEEA3909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08" y="2353"/>
            <a:ext cx="74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6" name="Equation" r:id="rId5" imgW="387324" imgH="82712" progId="Equation.3">
                    <p:embed/>
                  </p:oleObj>
                </mc:Choice>
                <mc:Fallback>
                  <p:oleObj name="Equation" r:id="rId5" imgW="387324" imgH="82712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8" y="2353"/>
                          <a:ext cx="74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4" name="Object 6">
              <a:extLst>
                <a:ext uri="{FF2B5EF4-FFF2-40B4-BE49-F238E27FC236}">
                  <a16:creationId xmlns:a16="http://schemas.microsoft.com/office/drawing/2014/main" id="{8C795BDB-FC10-48BE-8D60-6133E7D8D2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1" y="2358"/>
            <a:ext cx="74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7" name="Equation" r:id="rId7" imgW="387324" imgH="82712" progId="Equation.3">
                    <p:embed/>
                  </p:oleObj>
                </mc:Choice>
                <mc:Fallback>
                  <p:oleObj name="Equation" r:id="rId7" imgW="387324" imgH="82712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2358"/>
                          <a:ext cx="74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628" name="Group 9">
            <a:extLst>
              <a:ext uri="{FF2B5EF4-FFF2-40B4-BE49-F238E27FC236}">
                <a16:creationId xmlns:a16="http://schemas.microsoft.com/office/drawing/2014/main" id="{148F0C7E-FB30-4D37-9335-59082B0F31F6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4098925"/>
            <a:ext cx="7559675" cy="1630363"/>
            <a:chOff x="416" y="2924"/>
            <a:chExt cx="4762" cy="1027"/>
          </a:xfrm>
        </p:grpSpPr>
        <p:sp>
          <p:nvSpPr>
            <p:cNvPr id="18437" name="Text Box 10">
              <a:extLst>
                <a:ext uri="{FF2B5EF4-FFF2-40B4-BE49-F238E27FC236}">
                  <a16:creationId xmlns:a16="http://schemas.microsoft.com/office/drawing/2014/main" id="{5368ED3C-4E70-46CD-8517-48EDADBBB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" y="2924"/>
              <a:ext cx="4762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注意：            并不是一个逻辑联结词，而是用来研究命题逻辑的元语言中的符号，不要把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            与            混淆。</a:t>
              </a:r>
            </a:p>
          </p:txBody>
        </p:sp>
        <p:graphicFrame>
          <p:nvGraphicFramePr>
            <p:cNvPr id="18438" name="Object 11">
              <a:extLst>
                <a:ext uri="{FF2B5EF4-FFF2-40B4-BE49-F238E27FC236}">
                  <a16:creationId xmlns:a16="http://schemas.microsoft.com/office/drawing/2014/main" id="{CD3DD7E0-B933-4CE6-863E-36C2BA877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5" y="2979"/>
            <a:ext cx="550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8" name="Equation" r:id="rId9" imgW="260428" imgH="95181" progId="Equation.3">
                    <p:embed/>
                  </p:oleObj>
                </mc:Choice>
                <mc:Fallback>
                  <p:oleObj name="Equation" r:id="rId9" imgW="260428" imgH="95181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" y="2979"/>
                          <a:ext cx="550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2">
              <a:extLst>
                <a:ext uri="{FF2B5EF4-FFF2-40B4-BE49-F238E27FC236}">
                  <a16:creationId xmlns:a16="http://schemas.microsoft.com/office/drawing/2014/main" id="{560700CF-4173-4808-A90C-33D1FD85AE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7" y="3623"/>
            <a:ext cx="532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9" name="Equation" r:id="rId11" imgW="260428" imgH="95181" progId="Equation.3">
                    <p:embed/>
                  </p:oleObj>
                </mc:Choice>
                <mc:Fallback>
                  <p:oleObj name="Equation" r:id="rId11" imgW="260428" imgH="95181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" y="3623"/>
                          <a:ext cx="532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13">
              <a:extLst>
                <a:ext uri="{FF2B5EF4-FFF2-40B4-BE49-F238E27FC236}">
                  <a16:creationId xmlns:a16="http://schemas.microsoft.com/office/drawing/2014/main" id="{7A3F746A-3AEB-42C2-A829-1310FE061F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0" y="3618"/>
            <a:ext cx="532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0" name="Equation" r:id="rId13" imgW="260428" imgH="95181" progId="Equation.3">
                    <p:embed/>
                  </p:oleObj>
                </mc:Choice>
                <mc:Fallback>
                  <p:oleObj name="Equation" r:id="rId13" imgW="260428" imgH="95181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3618"/>
                          <a:ext cx="532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AD6AB8EC-9796-4053-AB26-CFC2F2C3C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384300"/>
            <a:ext cx="773588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性质：</a:t>
            </a:r>
          </a:p>
        </p:txBody>
      </p:sp>
      <p:pic>
        <p:nvPicPr>
          <p:cNvPr id="19459" name="Picture 7" descr="C:\Documents and Settings\cctang1\桌面\离散数学\恒等性质.jpg">
            <a:extLst>
              <a:ext uri="{FF2B5EF4-FFF2-40B4-BE49-F238E27FC236}">
                <a16:creationId xmlns:a16="http://schemas.microsoft.com/office/drawing/2014/main" id="{21FA280A-92C9-4B8E-B6E5-C97CDAFC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75"/>
            <a:ext cx="86233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F9681E1-6D73-43AD-96C0-B231DF7A2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6238" y="1349375"/>
            <a:ext cx="8389937" cy="795338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</a:rPr>
              <a:t>2</a:t>
            </a:r>
            <a:r>
              <a:rPr lang="zh-CN" altLang="en-US" sz="3600" b="1">
                <a:solidFill>
                  <a:srgbClr val="FF0000"/>
                </a:solidFill>
              </a:rPr>
              <a:t>、常用的基本逻辑恒等式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06E724EA-43DB-4597-98CD-1C92C6B57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2241550"/>
            <a:ext cx="773588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）双重否定律：</a:t>
            </a:r>
          </a:p>
        </p:txBody>
      </p:sp>
      <p:graphicFrame>
        <p:nvGraphicFramePr>
          <p:cNvPr id="20484" name="Object 5">
            <a:extLst>
              <a:ext uri="{FF2B5EF4-FFF2-40B4-BE49-F238E27FC236}">
                <a16:creationId xmlns:a16="http://schemas.microsoft.com/office/drawing/2014/main" id="{491576D5-8040-444C-8E5D-ED251C5EBF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6713" y="3022600"/>
          <a:ext cx="1747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3" imgW="615820" imgH="108065" progId="Equation.3">
                  <p:embed/>
                </p:oleObj>
              </mc:Choice>
              <mc:Fallback>
                <p:oleObj name="Equation" r:id="rId3" imgW="615820" imgH="10806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3022600"/>
                        <a:ext cx="1747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 Box 8">
            <a:extLst>
              <a:ext uri="{FF2B5EF4-FFF2-40B4-BE49-F238E27FC236}">
                <a16:creationId xmlns:a16="http://schemas.microsoft.com/office/drawing/2014/main" id="{53BDF289-ACF4-4484-8FAB-93E893A9B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8" y="3771900"/>
            <a:ext cx="773588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）等幂律：</a:t>
            </a:r>
          </a:p>
        </p:txBody>
      </p:sp>
      <p:graphicFrame>
        <p:nvGraphicFramePr>
          <p:cNvPr id="20486" name="Object 9">
            <a:extLst>
              <a:ext uri="{FF2B5EF4-FFF2-40B4-BE49-F238E27FC236}">
                <a16:creationId xmlns:a16="http://schemas.microsoft.com/office/drawing/2014/main" id="{3E4A3618-EE2E-434B-BF42-2A34A16996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4459288"/>
          <a:ext cx="17795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5" imgW="628676" imgH="311312" progId="Equation.DSMT4">
                  <p:embed/>
                </p:oleObj>
              </mc:Choice>
              <mc:Fallback>
                <p:oleObj name="Equation" r:id="rId5" imgW="628676" imgH="3113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4459288"/>
                        <a:ext cx="177958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>
            <a:extLst>
              <a:ext uri="{FF2B5EF4-FFF2-40B4-BE49-F238E27FC236}">
                <a16:creationId xmlns:a16="http://schemas.microsoft.com/office/drawing/2014/main" id="{1BF4ED5D-C498-4F5D-8DBF-43C32EDEE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13" y="741363"/>
            <a:ext cx="6502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）交换律：</a:t>
            </a:r>
          </a:p>
        </p:txBody>
      </p:sp>
      <p:graphicFrame>
        <p:nvGraphicFramePr>
          <p:cNvPr id="21507" name="Object 4">
            <a:extLst>
              <a:ext uri="{FF2B5EF4-FFF2-40B4-BE49-F238E27FC236}">
                <a16:creationId xmlns:a16="http://schemas.microsoft.com/office/drawing/2014/main" id="{B21844A3-6C99-4B5F-8245-B6B650E2F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0" y="1308100"/>
          <a:ext cx="2620963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Equation" r:id="rId3" imgW="971628" imgH="362019" progId="Equation.3">
                  <p:embed/>
                </p:oleObj>
              </mc:Choice>
              <mc:Fallback>
                <p:oleObj name="Equation" r:id="rId3" imgW="971628" imgH="36201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1308100"/>
                        <a:ext cx="2620963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5">
            <a:extLst>
              <a:ext uri="{FF2B5EF4-FFF2-40B4-BE49-F238E27FC236}">
                <a16:creationId xmlns:a16="http://schemas.microsoft.com/office/drawing/2014/main" id="{461FACE2-0829-4A3D-B110-D8D64F61B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2528888"/>
            <a:ext cx="6502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）结合律：</a:t>
            </a:r>
          </a:p>
        </p:txBody>
      </p:sp>
      <p:graphicFrame>
        <p:nvGraphicFramePr>
          <p:cNvPr id="21509" name="Object 8">
            <a:extLst>
              <a:ext uri="{FF2B5EF4-FFF2-40B4-BE49-F238E27FC236}">
                <a16:creationId xmlns:a16="http://schemas.microsoft.com/office/drawing/2014/main" id="{00E73B55-DE5D-4722-A124-E98E997FF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3313" y="3184525"/>
          <a:ext cx="452437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5" imgW="1746276" imgH="362019" progId="Equation.3">
                  <p:embed/>
                </p:oleObj>
              </mc:Choice>
              <mc:Fallback>
                <p:oleObj name="Equation" r:id="rId5" imgW="1746276" imgH="3620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3184525"/>
                        <a:ext cx="4524375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9">
            <a:extLst>
              <a:ext uri="{FF2B5EF4-FFF2-40B4-BE49-F238E27FC236}">
                <a16:creationId xmlns:a16="http://schemas.microsoft.com/office/drawing/2014/main" id="{500059C5-BBEA-4B07-873B-D2C0212B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4338638"/>
            <a:ext cx="6502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）分配律：</a:t>
            </a:r>
          </a:p>
        </p:txBody>
      </p:sp>
      <p:graphicFrame>
        <p:nvGraphicFramePr>
          <p:cNvPr id="21511" name="Object 10">
            <a:extLst>
              <a:ext uri="{FF2B5EF4-FFF2-40B4-BE49-F238E27FC236}">
                <a16:creationId xmlns:a16="http://schemas.microsoft.com/office/drawing/2014/main" id="{566D3C01-BBDD-4296-8B63-7FEA268B4C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4994275"/>
          <a:ext cx="542925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7" imgW="2114524" imgH="362019" progId="Equation.3">
                  <p:embed/>
                </p:oleObj>
              </mc:Choice>
              <mc:Fallback>
                <p:oleObj name="Equation" r:id="rId7" imgW="2114524" imgH="36201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4994275"/>
                        <a:ext cx="542925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AC1BFC17-AE56-4377-BF80-E8CF24182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13" y="1312863"/>
            <a:ext cx="632777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）德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摩根定律：</a:t>
            </a:r>
          </a:p>
        </p:txBody>
      </p:sp>
      <p:graphicFrame>
        <p:nvGraphicFramePr>
          <p:cNvPr id="22531" name="Object 2048">
            <a:extLst>
              <a:ext uri="{FF2B5EF4-FFF2-40B4-BE49-F238E27FC236}">
                <a16:creationId xmlns:a16="http://schemas.microsoft.com/office/drawing/2014/main" id="{9EC68135-FE09-4214-B3D0-EC1CBD915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25" y="1879600"/>
          <a:ext cx="3649663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3" imgW="1390469" imgH="362019" progId="Equation.3">
                  <p:embed/>
                </p:oleObj>
              </mc:Choice>
              <mc:Fallback>
                <p:oleObj name="Equation" r:id="rId3" imgW="1390469" imgH="362019" progId="Equation.3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1879600"/>
                        <a:ext cx="3649663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BBF7DBA1-0AC7-4941-AB68-D593F9AE6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3100388"/>
            <a:ext cx="632777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）吸收律：</a:t>
            </a:r>
          </a:p>
        </p:txBody>
      </p:sp>
      <p:graphicFrame>
        <p:nvGraphicFramePr>
          <p:cNvPr id="22533" name="Object 2049">
            <a:extLst>
              <a:ext uri="{FF2B5EF4-FFF2-40B4-BE49-F238E27FC236}">
                <a16:creationId xmlns:a16="http://schemas.microsoft.com/office/drawing/2014/main" id="{0ACB18BD-C5E8-4F3C-97D7-B513C616D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200" y="3713163"/>
          <a:ext cx="2840038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5" imgW="1060372" imgH="362019" progId="Equation.3">
                  <p:embed/>
                </p:oleObj>
              </mc:Choice>
              <mc:Fallback>
                <p:oleObj name="Equation" r:id="rId5" imgW="1060372" imgH="362019" progId="Equation.3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3713163"/>
                        <a:ext cx="2840038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>
            <a:extLst>
              <a:ext uri="{FF2B5EF4-FFF2-40B4-BE49-F238E27FC236}">
                <a16:creationId xmlns:a16="http://schemas.microsoft.com/office/drawing/2014/main" id="{A8E4EA77-1050-4809-A5D4-1F31C3EFC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4910138"/>
            <a:ext cx="632777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）蕴含等值式：</a:t>
            </a:r>
          </a:p>
        </p:txBody>
      </p:sp>
      <p:graphicFrame>
        <p:nvGraphicFramePr>
          <p:cNvPr id="22535" name="Object 2050">
            <a:extLst>
              <a:ext uri="{FF2B5EF4-FFF2-40B4-BE49-F238E27FC236}">
                <a16:creationId xmlns:a16="http://schemas.microsoft.com/office/drawing/2014/main" id="{8B5D4618-9C7A-4044-9D8D-46496F8B50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1750" y="5632450"/>
          <a:ext cx="30876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7" imgW="1161972" imgH="120535" progId="Equation.3">
                  <p:embed/>
                </p:oleObj>
              </mc:Choice>
              <mc:Fallback>
                <p:oleObj name="Equation" r:id="rId7" imgW="1161972" imgH="120535" progId="Equation.3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5632450"/>
                        <a:ext cx="30876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EE07FDE-DF69-43DA-998D-6C7A93B36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938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zh-CN" sz="4800" b="1">
                <a:solidFill>
                  <a:srgbClr val="FF0000"/>
                </a:solidFill>
                <a:ea typeface="华文新魏" panose="02010800040101010101" pitchFamily="2" charset="-122"/>
              </a:rPr>
              <a:t>1.3 </a:t>
            </a:r>
            <a:r>
              <a:rPr lang="zh-CN" altLang="en-US" sz="4800" b="1">
                <a:solidFill>
                  <a:srgbClr val="FF0000"/>
                </a:solidFill>
                <a:ea typeface="华文新魏" panose="02010800040101010101" pitchFamily="2" charset="-122"/>
              </a:rPr>
              <a:t>永真公式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68300F8F-0746-42E2-92E0-8C1B58E9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1511300"/>
            <a:ext cx="757555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语义：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命题的语义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是指它的真值。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联结词的语义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是指它们在本质上作为真值函数的性质，即定义域和值域都是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这两个值的一元或二元函数。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671A3E8F-3686-4A62-936C-16413F0FF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13" y="1255713"/>
            <a:ext cx="69088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）等价等值式：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D94E0BE0-6C17-4639-8124-467D866143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3475" y="1933575"/>
          <a:ext cx="50847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3" imgW="1974772" imgH="120535" progId="Equation.DSMT4">
                  <p:embed/>
                </p:oleObj>
              </mc:Choice>
              <mc:Fallback>
                <p:oleObj name="Equation" r:id="rId3" imgW="1974772" imgH="12053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1933575"/>
                        <a:ext cx="50847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4">
            <a:extLst>
              <a:ext uri="{FF2B5EF4-FFF2-40B4-BE49-F238E27FC236}">
                <a16:creationId xmlns:a16="http://schemas.microsoft.com/office/drawing/2014/main" id="{94F5C581-351D-499E-A0E1-D17EC0640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528888"/>
            <a:ext cx="69088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）零律：</a:t>
            </a:r>
          </a:p>
        </p:txBody>
      </p:sp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0B39F605-8EB3-4CCF-B6E8-029A5D3A7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3232150"/>
          <a:ext cx="18415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5" imgW="653972" imgH="311312" progId="Equation.3">
                  <p:embed/>
                </p:oleObj>
              </mc:Choice>
              <mc:Fallback>
                <p:oleObj name="Equation" r:id="rId5" imgW="653972" imgH="3113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3232150"/>
                        <a:ext cx="18415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>
            <a:extLst>
              <a:ext uri="{FF2B5EF4-FFF2-40B4-BE49-F238E27FC236}">
                <a16:creationId xmlns:a16="http://schemas.microsoft.com/office/drawing/2014/main" id="{7A85A612-C187-4DAE-BEB3-EF969093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4338638"/>
            <a:ext cx="69088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）同一律：</a:t>
            </a:r>
          </a:p>
        </p:txBody>
      </p:sp>
      <p:graphicFrame>
        <p:nvGraphicFramePr>
          <p:cNvPr id="23559" name="Object 8">
            <a:extLst>
              <a:ext uri="{FF2B5EF4-FFF2-40B4-BE49-F238E27FC236}">
                <a16:creationId xmlns:a16="http://schemas.microsoft.com/office/drawing/2014/main" id="{029A7AB3-2738-475D-BEE2-73C750F219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000" y="4984750"/>
          <a:ext cx="18097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7" imgW="641531" imgH="311312" progId="Equation.3">
                  <p:embed/>
                </p:oleObj>
              </mc:Choice>
              <mc:Fallback>
                <p:oleObj name="Equation" r:id="rId7" imgW="641531" imgH="3113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984750"/>
                        <a:ext cx="1809750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EE62C0D-AE5B-4436-AC24-26CEE6D6A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13" y="1255713"/>
            <a:ext cx="72707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）排中律：</a:t>
            </a:r>
          </a:p>
        </p:txBody>
      </p:sp>
      <p:graphicFrame>
        <p:nvGraphicFramePr>
          <p:cNvPr id="24579" name="Object 3">
            <a:extLst>
              <a:ext uri="{FF2B5EF4-FFF2-40B4-BE49-F238E27FC236}">
                <a16:creationId xmlns:a16="http://schemas.microsoft.com/office/drawing/2014/main" id="{CD36C916-DE97-4B6A-9F69-CAE22D4D0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8575" y="1933575"/>
          <a:ext cx="20589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Equation" r:id="rId3" imgW="743131" imgH="108065" progId="Equation.3">
                  <p:embed/>
                </p:oleObj>
              </mc:Choice>
              <mc:Fallback>
                <p:oleObj name="Equation" r:id="rId3" imgW="743131" imgH="1080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75" y="1933575"/>
                        <a:ext cx="20589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>
            <a:extLst>
              <a:ext uri="{FF2B5EF4-FFF2-40B4-BE49-F238E27FC236}">
                <a16:creationId xmlns:a16="http://schemas.microsoft.com/office/drawing/2014/main" id="{2999D098-67D6-4198-AFEC-1DCC50921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528888"/>
            <a:ext cx="72707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13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）矛盾律：</a:t>
            </a: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5D9B6EFC-253C-4391-9528-661FF3CD7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3824288"/>
            <a:ext cx="4637087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14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）等价否定等值式：</a:t>
            </a:r>
          </a:p>
        </p:txBody>
      </p:sp>
      <p:graphicFrame>
        <p:nvGraphicFramePr>
          <p:cNvPr id="24582" name="Object 7">
            <a:extLst>
              <a:ext uri="{FF2B5EF4-FFF2-40B4-BE49-F238E27FC236}">
                <a16:creationId xmlns:a16="http://schemas.microsoft.com/office/drawing/2014/main" id="{91D7803E-2633-4702-B0DC-13265D7B38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5888" y="4565650"/>
          <a:ext cx="4179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Equation" r:id="rId5" imgW="1606524" imgH="120535" progId="Equation.3">
                  <p:embed/>
                </p:oleObj>
              </mc:Choice>
              <mc:Fallback>
                <p:oleObj name="Equation" r:id="rId5" imgW="1606524" imgH="12053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4565650"/>
                        <a:ext cx="4179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8">
            <a:extLst>
              <a:ext uri="{FF2B5EF4-FFF2-40B4-BE49-F238E27FC236}">
                <a16:creationId xmlns:a16="http://schemas.microsoft.com/office/drawing/2014/main" id="{84C1579A-4386-48D6-9123-0379A5760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3165475"/>
          <a:ext cx="21224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7" imgW="768428" imgH="108065" progId="Equation.3">
                  <p:embed/>
                </p:oleObj>
              </mc:Choice>
              <mc:Fallback>
                <p:oleObj name="Equation" r:id="rId7" imgW="768428" imgH="10806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3165475"/>
                        <a:ext cx="21224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123C0130-3CB5-43B2-AC6A-509469B08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13" y="1255713"/>
            <a:ext cx="7053262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15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）归谬律：</a:t>
            </a:r>
          </a:p>
        </p:txBody>
      </p:sp>
      <p:graphicFrame>
        <p:nvGraphicFramePr>
          <p:cNvPr id="25603" name="Object 0">
            <a:extLst>
              <a:ext uri="{FF2B5EF4-FFF2-40B4-BE49-F238E27FC236}">
                <a16:creationId xmlns:a16="http://schemas.microsoft.com/office/drawing/2014/main" id="{6E328F93-8BCA-4BF7-90F7-42539EAB1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0275" y="1933575"/>
          <a:ext cx="4741863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3" imgW="1835020" imgH="120535" progId="Equation.3">
                  <p:embed/>
                </p:oleObj>
              </mc:Choice>
              <mc:Fallback>
                <p:oleObj name="Equation" r:id="rId3" imgW="1835020" imgH="120535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1933575"/>
                        <a:ext cx="4741863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>
            <a:extLst>
              <a:ext uri="{FF2B5EF4-FFF2-40B4-BE49-F238E27FC236}">
                <a16:creationId xmlns:a16="http://schemas.microsoft.com/office/drawing/2014/main" id="{D74F5DD1-5ECA-4A04-AD0B-809AF9063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528888"/>
            <a:ext cx="705326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）假言易位：</a:t>
            </a:r>
          </a:p>
        </p:txBody>
      </p:sp>
      <p:graphicFrame>
        <p:nvGraphicFramePr>
          <p:cNvPr id="25605" name="Object 1">
            <a:extLst>
              <a:ext uri="{FF2B5EF4-FFF2-40B4-BE49-F238E27FC236}">
                <a16:creationId xmlns:a16="http://schemas.microsoft.com/office/drawing/2014/main" id="{68A6B049-751B-40C9-8F16-5DDB967D8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8063" y="3186113"/>
          <a:ext cx="41179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5" imgW="1581228" imgH="120535" progId="Equation.3">
                  <p:embed/>
                </p:oleObj>
              </mc:Choice>
              <mc:Fallback>
                <p:oleObj name="Equation" r:id="rId5" imgW="1581228" imgH="120535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3186113"/>
                        <a:ext cx="41179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9">
            <a:extLst>
              <a:ext uri="{FF2B5EF4-FFF2-40B4-BE49-F238E27FC236}">
                <a16:creationId xmlns:a16="http://schemas.microsoft.com/office/drawing/2014/main" id="{A6ACF637-C02E-4071-AC0A-2DB26084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800" y="4229100"/>
            <a:ext cx="40100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教材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P11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有总结。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050">
            <a:extLst>
              <a:ext uri="{FF2B5EF4-FFF2-40B4-BE49-F238E27FC236}">
                <a16:creationId xmlns:a16="http://schemas.microsoft.com/office/drawing/2014/main" id="{91D93CD3-8D4D-4D7D-A13A-CB6EB11CB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1227138"/>
            <a:ext cx="6284912" cy="795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、永真公式的基本运算规律</a:t>
            </a:r>
          </a:p>
        </p:txBody>
      </p:sp>
      <p:sp>
        <p:nvSpPr>
          <p:cNvPr id="26627" name="Text Box 2051">
            <a:extLst>
              <a:ext uri="{FF2B5EF4-FFF2-40B4-BE49-F238E27FC236}">
                <a16:creationId xmlns:a16="http://schemas.microsoft.com/office/drawing/2014/main" id="{0A5C49C6-53A5-4690-BA36-4F36532D9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927225"/>
            <a:ext cx="811371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规律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永真式的合取、析取、蕴含和等值式都是永真式。</a:t>
            </a:r>
          </a:p>
        </p:txBody>
      </p:sp>
      <p:sp>
        <p:nvSpPr>
          <p:cNvPr id="34820" name="Text Box 2052">
            <a:extLst>
              <a:ext uri="{FF2B5EF4-FFF2-40B4-BE49-F238E27FC236}">
                <a16:creationId xmlns:a16="http://schemas.microsoft.com/office/drawing/2014/main" id="{4C6F0795-5C3D-4E56-ACB2-A505C8838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3294063"/>
            <a:ext cx="811371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规律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（代入规则）永真式的代入实例是永真式。</a:t>
            </a:r>
          </a:p>
        </p:txBody>
      </p:sp>
      <p:sp>
        <p:nvSpPr>
          <p:cNvPr id="34821" name="Text Box 2053">
            <a:extLst>
              <a:ext uri="{FF2B5EF4-FFF2-40B4-BE49-F238E27FC236}">
                <a16:creationId xmlns:a16="http://schemas.microsoft.com/office/drawing/2014/main" id="{BD4861E0-4411-4A56-AD9E-D13DD99E4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3932238"/>
            <a:ext cx="8113712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推论：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）永假式的代入实例一定是永假式。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   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）既非永真又非永假的合式公式的代入实例，可能是永真式、永假式或既非永真又非永假的合式公式。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9">
            <a:extLst>
              <a:ext uri="{FF2B5EF4-FFF2-40B4-BE49-F238E27FC236}">
                <a16:creationId xmlns:a16="http://schemas.microsoft.com/office/drawing/2014/main" id="{DA6AD46A-1BB0-43C9-BF91-C68EA3AC6A23}"/>
              </a:ext>
            </a:extLst>
          </p:cNvPr>
          <p:cNvGrpSpPr>
            <a:grpSpLocks/>
          </p:cNvGrpSpPr>
          <p:nvPr/>
        </p:nvGrpSpPr>
        <p:grpSpPr bwMode="auto">
          <a:xfrm>
            <a:off x="590550" y="1408113"/>
            <a:ext cx="7872413" cy="1758950"/>
            <a:chOff x="372" y="1022"/>
            <a:chExt cx="4959" cy="1108"/>
          </a:xfrm>
        </p:grpSpPr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2B98CA5B-C1AE-4612-99B8-E2479C085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" y="1022"/>
              <a:ext cx="4959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规律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：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（替换规则）设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A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是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C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的子公式，且           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              ，若用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B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替换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C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中的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A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的一处或多处出现得到合式公式 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D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，则             。</a:t>
              </a:r>
            </a:p>
          </p:txBody>
        </p:sp>
        <p:graphicFrame>
          <p:nvGraphicFramePr>
            <p:cNvPr id="27653" name="Object 0">
              <a:extLst>
                <a:ext uri="{FF2B5EF4-FFF2-40B4-BE49-F238E27FC236}">
                  <a16:creationId xmlns:a16="http://schemas.microsoft.com/office/drawing/2014/main" id="{DC773340-6379-4499-9CAC-DE51B58FFD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" y="1453"/>
            <a:ext cx="748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Equation" r:id="rId3" imgW="387324" imgH="82712" progId="Equation.3">
                    <p:embed/>
                  </p:oleObj>
                </mc:Choice>
                <mc:Fallback>
                  <p:oleObj name="Equation" r:id="rId3" imgW="387324" imgH="82712" progId="Equation.3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" y="1453"/>
                          <a:ext cx="748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1">
              <a:extLst>
                <a:ext uri="{FF2B5EF4-FFF2-40B4-BE49-F238E27FC236}">
                  <a16:creationId xmlns:a16="http://schemas.microsoft.com/office/drawing/2014/main" id="{A55FABF0-BEA8-4A94-BC49-8917C463D6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1" y="1817"/>
            <a:ext cx="787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Equation" r:id="rId5" imgW="412620" imgH="82712" progId="Equation.3">
                    <p:embed/>
                  </p:oleObj>
                </mc:Choice>
                <mc:Fallback>
                  <p:oleObj name="Equation" r:id="rId5" imgW="412620" imgH="82712" progId="Equation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1" y="1817"/>
                          <a:ext cx="787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3" name="Text Box 11">
            <a:extLst>
              <a:ext uri="{FF2B5EF4-FFF2-40B4-BE49-F238E27FC236}">
                <a16:creationId xmlns:a16="http://schemas.microsoft.com/office/drawing/2014/main" id="{4DF90D24-6148-49E3-8AD2-7BA18CFB5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3317875"/>
            <a:ext cx="7872413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代入与替换的区别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除了上次课介绍的运算上的两个区别外，其运算结果也有区别，即：替换前后的公式是等价的；而代入前后的公式不一定等价。只有在原公式为永真式或永假式时，才能保证代入前后是等价的。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394627C-DC47-43E2-9E2C-58C334CBA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0" y="527050"/>
            <a:ext cx="2220913" cy="679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例题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48DD2575-9342-4898-8903-E7174587D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1612900"/>
            <a:ext cx="79248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1.3.5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P, 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                         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28676" name="Object 0">
            <a:extLst>
              <a:ext uri="{FF2B5EF4-FFF2-40B4-BE49-F238E27FC236}">
                <a16:creationId xmlns:a16="http://schemas.microsoft.com/office/drawing/2014/main" id="{7C31AD4F-B03F-455E-80F8-FDB5464240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1743075"/>
          <a:ext cx="20256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Equation" r:id="rId3" imgW="730276" imgH="108065" progId="Equation.3">
                  <p:embed/>
                </p:oleObj>
              </mc:Choice>
              <mc:Fallback>
                <p:oleObj name="Equation" r:id="rId3" imgW="730276" imgH="108065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1743075"/>
                        <a:ext cx="20256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F6E5CD1-AC71-4F85-8E5D-F8D0F20CB6E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306638"/>
            <a:ext cx="7326313" cy="1136650"/>
            <a:chOff x="533400" y="2306638"/>
            <a:chExt cx="7326313" cy="1136650"/>
          </a:xfrm>
        </p:grpSpPr>
        <p:graphicFrame>
          <p:nvGraphicFramePr>
            <p:cNvPr id="28684" name="Object 1">
              <a:extLst>
                <a:ext uri="{FF2B5EF4-FFF2-40B4-BE49-F238E27FC236}">
                  <a16:creationId xmlns:a16="http://schemas.microsoft.com/office/drawing/2014/main" id="{E6D6CCAE-19AA-4E02-BBB4-BBC1F94B7A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3400" y="2306638"/>
            <a:ext cx="6769100" cy="1136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7" name="Equation" r:id="rId5" imgW="2660676" imgH="362019" progId="Equation.3">
                    <p:embed/>
                  </p:oleObj>
                </mc:Choice>
                <mc:Fallback>
                  <p:oleObj name="Equation" r:id="rId5" imgW="2660676" imgH="362019" progId="Equation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306638"/>
                          <a:ext cx="6769100" cy="1136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5" name="Text Box 7">
              <a:extLst>
                <a:ext uri="{FF2B5EF4-FFF2-40B4-BE49-F238E27FC236}">
                  <a16:creationId xmlns:a16="http://schemas.microsoft.com/office/drawing/2014/main" id="{F615FFF4-0AED-4E79-8D97-CDAC594A3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113" y="2846388"/>
              <a:ext cx="2133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</a:rPr>
                <a:t>是永真式。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769B6E-AC83-4BF3-B101-242A9A8B2535}"/>
              </a:ext>
            </a:extLst>
          </p:cNvPr>
          <p:cNvGrpSpPr>
            <a:grpSpLocks/>
          </p:cNvGrpSpPr>
          <p:nvPr/>
        </p:nvGrpSpPr>
        <p:grpSpPr bwMode="auto">
          <a:xfrm>
            <a:off x="538163" y="3576638"/>
            <a:ext cx="7342187" cy="1136650"/>
            <a:chOff x="538163" y="3576638"/>
            <a:chExt cx="7342187" cy="1136650"/>
          </a:xfrm>
        </p:grpSpPr>
        <p:graphicFrame>
          <p:nvGraphicFramePr>
            <p:cNvPr id="28682" name="Object 2">
              <a:extLst>
                <a:ext uri="{FF2B5EF4-FFF2-40B4-BE49-F238E27FC236}">
                  <a16:creationId xmlns:a16="http://schemas.microsoft.com/office/drawing/2014/main" id="{5AA5A658-9043-4117-97B3-F9298DF73C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8163" y="3576638"/>
            <a:ext cx="6832600" cy="1136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8" name="Equation" r:id="rId7" imgW="2685972" imgH="362019" progId="Equation.3">
                    <p:embed/>
                  </p:oleObj>
                </mc:Choice>
                <mc:Fallback>
                  <p:oleObj name="Equation" r:id="rId7" imgW="2685972" imgH="362019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163" y="3576638"/>
                          <a:ext cx="6832600" cy="1136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3" name="Text Box 9">
              <a:extLst>
                <a:ext uri="{FF2B5EF4-FFF2-40B4-BE49-F238E27FC236}">
                  <a16:creationId xmlns:a16="http://schemas.microsoft.com/office/drawing/2014/main" id="{9FCF0D7B-C71F-421C-83FF-924112C97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6750" y="4146550"/>
              <a:ext cx="21336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</a:rPr>
                <a:t>是永假式。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815158-4837-4230-873C-A2083359B0A7}"/>
              </a:ext>
            </a:extLst>
          </p:cNvPr>
          <p:cNvGrpSpPr>
            <a:grpSpLocks/>
          </p:cNvGrpSpPr>
          <p:nvPr/>
        </p:nvGrpSpPr>
        <p:grpSpPr bwMode="auto">
          <a:xfrm>
            <a:off x="269875" y="4751388"/>
            <a:ext cx="7864475" cy="1117600"/>
            <a:chOff x="269875" y="4751388"/>
            <a:chExt cx="7864475" cy="1117600"/>
          </a:xfrm>
        </p:grpSpPr>
        <p:graphicFrame>
          <p:nvGraphicFramePr>
            <p:cNvPr id="28680" name="Object 3">
              <a:extLst>
                <a:ext uri="{FF2B5EF4-FFF2-40B4-BE49-F238E27FC236}">
                  <a16:creationId xmlns:a16="http://schemas.microsoft.com/office/drawing/2014/main" id="{7197D483-2B90-4D51-8C13-14DCFB661D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9988" y="4870450"/>
            <a:ext cx="17780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9" name="Equation" r:id="rId9" imgW="628676" imgH="108065" progId="Equation.3">
                    <p:embed/>
                  </p:oleObj>
                </mc:Choice>
                <mc:Fallback>
                  <p:oleObj name="Equation" r:id="rId9" imgW="628676" imgH="10806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9988" y="4870450"/>
                          <a:ext cx="17780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1" name="Text Box 11">
              <a:extLst>
                <a:ext uri="{FF2B5EF4-FFF2-40B4-BE49-F238E27FC236}">
                  <a16:creationId xmlns:a16="http://schemas.microsoft.com/office/drawing/2014/main" id="{458EEF73-FCB9-486A-B1B2-3A302A7E3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75" y="4751388"/>
              <a:ext cx="7864475" cy="11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zh-CN" altLang="en-US" sz="2800" b="1">
                  <a:solidFill>
                    <a:schemeClr val="bg1"/>
                  </a:solidFill>
                </a:rPr>
                <a:t>（</a:t>
              </a:r>
              <a:r>
                <a:rPr lang="en-US" altLang="zh-CN" sz="2800" b="1">
                  <a:solidFill>
                    <a:schemeClr val="bg1"/>
                  </a:solidFill>
                </a:rPr>
                <a:t>3</a:t>
              </a:r>
              <a:r>
                <a:rPr lang="zh-CN" altLang="en-US" sz="2800" b="1">
                  <a:solidFill>
                    <a:schemeClr val="bg1"/>
                  </a:solidFill>
                </a:rPr>
                <a:t>）                  是其自身的既非永真又非永假的代入实例。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1">
            <a:extLst>
              <a:ext uri="{FF2B5EF4-FFF2-40B4-BE49-F238E27FC236}">
                <a16:creationId xmlns:a16="http://schemas.microsoft.com/office/drawing/2014/main" id="{5B9B7F20-4B41-40E3-AF5B-31A696A5F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77963"/>
            <a:ext cx="81391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85F766-2BC8-459A-B4A8-5B340978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992313"/>
            <a:ext cx="65055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177E69-1ADC-41B1-93DF-B99F5B21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395538"/>
            <a:ext cx="65055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97F448-C1CE-4364-AA29-995622DB7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782888"/>
            <a:ext cx="65055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EE887B-DF26-414E-9591-9F9E4013B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262313"/>
            <a:ext cx="65055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B71AC8-E600-44D0-86C8-165E61527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667125"/>
            <a:ext cx="65055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DDEEAE-5F90-420B-BA20-FB024E801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049713"/>
            <a:ext cx="65055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FED03B-8C1B-4B5C-907D-015B49AA8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410075"/>
            <a:ext cx="65055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4A63D0-B8BF-4F60-84D0-79DEB3247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5199063"/>
            <a:ext cx="65055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3ACD4C-29DB-4DA3-B764-DF1257A72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5662613"/>
            <a:ext cx="6505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">
            <a:extLst>
              <a:ext uri="{FF2B5EF4-FFF2-40B4-BE49-F238E27FC236}">
                <a16:creationId xmlns:a16="http://schemas.microsoft.com/office/drawing/2014/main" id="{4AAC798C-C96F-4AAE-8819-C2C393A99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324100"/>
            <a:ext cx="640238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204793-E54E-4126-9104-A812AB6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709863"/>
            <a:ext cx="64119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BF803-6DC6-4E62-89DF-6165BFADC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146425"/>
            <a:ext cx="6411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2">
            <a:extLst>
              <a:ext uri="{FF2B5EF4-FFF2-40B4-BE49-F238E27FC236}">
                <a16:creationId xmlns:a16="http://schemas.microsoft.com/office/drawing/2014/main" id="{ADE18A38-72E5-49B6-BA26-FE1AF3C04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225" y="4265613"/>
            <a:ext cx="579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1">
                <a:latin typeface="宋体" panose="02010600030101010101" pitchFamily="2" charset="-122"/>
              </a:rPr>
              <a:t>E9</a:t>
            </a:r>
          </a:p>
        </p:txBody>
      </p:sp>
      <p:sp>
        <p:nvSpPr>
          <p:cNvPr id="31747" name="Text Box 16">
            <a:extLst>
              <a:ext uri="{FF2B5EF4-FFF2-40B4-BE49-F238E27FC236}">
                <a16:creationId xmlns:a16="http://schemas.microsoft.com/office/drawing/2014/main" id="{7CCE5DFD-569C-4E63-BB80-09D34A348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3825"/>
            <a:ext cx="7872412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1.3.7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证明：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       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1748" name="Object 0">
            <a:extLst>
              <a:ext uri="{FF2B5EF4-FFF2-40B4-BE49-F238E27FC236}">
                <a16:creationId xmlns:a16="http://schemas.microsoft.com/office/drawing/2014/main" id="{94178CC8-1623-48DF-832A-AACCF90119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1543050"/>
          <a:ext cx="35925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3" imgW="1365172" imgH="108065" progId="Equation.3">
                  <p:embed/>
                </p:oleObj>
              </mc:Choice>
              <mc:Fallback>
                <p:oleObj name="Equation" r:id="rId3" imgW="1365172" imgH="108065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543050"/>
                        <a:ext cx="35925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1">
            <a:extLst>
              <a:ext uri="{FF2B5EF4-FFF2-40B4-BE49-F238E27FC236}">
                <a16:creationId xmlns:a16="http://schemas.microsoft.com/office/drawing/2014/main" id="{050C7694-63E6-4ACD-ACA1-B921C5593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6350" y="2073275"/>
          <a:ext cx="33416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5" imgW="1263572" imgH="108065" progId="Equation.3">
                  <p:embed/>
                </p:oleObj>
              </mc:Choice>
              <mc:Fallback>
                <p:oleObj name="Equation" r:id="rId5" imgW="1263572" imgH="108065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073275"/>
                        <a:ext cx="33416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9">
            <a:extLst>
              <a:ext uri="{FF2B5EF4-FFF2-40B4-BE49-F238E27FC236}">
                <a16:creationId xmlns:a16="http://schemas.microsoft.com/office/drawing/2014/main" id="{7D467AFA-E70F-4BD0-8F8A-AF3E84388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803525"/>
            <a:ext cx="78724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证明：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原式左边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分配律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            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矛盾律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 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                   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同一律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2">
            <a:extLst>
              <a:ext uri="{FF2B5EF4-FFF2-40B4-BE49-F238E27FC236}">
                <a16:creationId xmlns:a16="http://schemas.microsoft.com/office/drawing/2014/main" id="{28EE0FA2-DAEC-4E08-B4A1-DFADA75AF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225" y="4265613"/>
            <a:ext cx="579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b="1">
                <a:latin typeface="宋体" panose="02010600030101010101" pitchFamily="2" charset="-122"/>
              </a:rPr>
              <a:t>E9</a:t>
            </a:r>
          </a:p>
        </p:txBody>
      </p:sp>
      <p:sp>
        <p:nvSpPr>
          <p:cNvPr id="32771" name="Text Box 16">
            <a:extLst>
              <a:ext uri="{FF2B5EF4-FFF2-40B4-BE49-F238E27FC236}">
                <a16:creationId xmlns:a16="http://schemas.microsoft.com/office/drawing/2014/main" id="{98FCAC23-CBC0-4A07-BB38-9E8B29CB1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3825"/>
            <a:ext cx="7872412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1.3.7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证明：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       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772" name="Object 0">
            <a:extLst>
              <a:ext uri="{FF2B5EF4-FFF2-40B4-BE49-F238E27FC236}">
                <a16:creationId xmlns:a16="http://schemas.microsoft.com/office/drawing/2014/main" id="{5C9A0D9C-3D8E-416B-917C-AED68CA50F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1543050"/>
          <a:ext cx="35925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3" imgW="1365172" imgH="108065" progId="Equation.3">
                  <p:embed/>
                </p:oleObj>
              </mc:Choice>
              <mc:Fallback>
                <p:oleObj name="Equation" r:id="rId3" imgW="1365172" imgH="108065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543050"/>
                        <a:ext cx="35925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1">
            <a:extLst>
              <a:ext uri="{FF2B5EF4-FFF2-40B4-BE49-F238E27FC236}">
                <a16:creationId xmlns:a16="http://schemas.microsoft.com/office/drawing/2014/main" id="{A2B495A4-97E8-46D2-B1AF-3BF96BE6D8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6350" y="2073275"/>
          <a:ext cx="33416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5" imgW="1263572" imgH="108065" progId="Equation.3">
                  <p:embed/>
                </p:oleObj>
              </mc:Choice>
              <mc:Fallback>
                <p:oleObj name="Equation" r:id="rId5" imgW="1263572" imgH="108065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073275"/>
                        <a:ext cx="33416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9">
            <a:extLst>
              <a:ext uri="{FF2B5EF4-FFF2-40B4-BE49-F238E27FC236}">
                <a16:creationId xmlns:a16="http://schemas.microsoft.com/office/drawing/2014/main" id="{F7E416D5-4CE6-408D-A755-994B04290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803525"/>
            <a:ext cx="78724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证明：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原式左边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分配律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             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排中律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 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(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同一律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E25AF276-C9A6-478E-982C-DD79D53F7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00188"/>
            <a:ext cx="8229600" cy="1477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>
                <a:solidFill>
                  <a:srgbClr val="FFFF00"/>
                </a:solidFill>
              </a:rPr>
              <a:t>一、命题公式的解释</a:t>
            </a:r>
          </a:p>
          <a:p>
            <a:pPr eaLnBrk="1" hangingPunct="1"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、公式解释的定义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7581FCFD-7509-4ED3-95C8-24BE46858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3" y="2936875"/>
            <a:ext cx="7707312" cy="2922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1.3.1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是含有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个命题变元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的一个合式公式，对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的一组真值赋值，称为对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的一个解释，记作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              。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其中，    取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                               。</a:t>
            </a:r>
          </a:p>
        </p:txBody>
      </p:sp>
      <p:graphicFrame>
        <p:nvGraphicFramePr>
          <p:cNvPr id="6148" name="Object 0">
            <a:extLst>
              <a:ext uri="{FF2B5EF4-FFF2-40B4-BE49-F238E27FC236}">
                <a16:creationId xmlns:a16="http://schemas.microsoft.com/office/drawing/2014/main" id="{2B423048-E1E0-4EDC-ADAD-1850399905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9325" y="4584700"/>
          <a:ext cx="19954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3" imgW="717420" imgH="158773" progId="Equation.3">
                  <p:embed/>
                </p:oleObj>
              </mc:Choice>
              <mc:Fallback>
                <p:oleObj name="Equation" r:id="rId3" imgW="717420" imgH="158773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4584700"/>
                        <a:ext cx="199548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">
            <a:extLst>
              <a:ext uri="{FF2B5EF4-FFF2-40B4-BE49-F238E27FC236}">
                <a16:creationId xmlns:a16="http://schemas.microsoft.com/office/drawing/2014/main" id="{0528BCE7-0A20-4A10-93C6-70011ACE99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0400" y="5243513"/>
          <a:ext cx="3730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5" imgW="57228" imgH="158773" progId="Equation.3">
                  <p:embed/>
                </p:oleObj>
              </mc:Choice>
              <mc:Fallback>
                <p:oleObj name="Equation" r:id="rId5" imgW="57228" imgH="158773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5243513"/>
                        <a:ext cx="37306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2">
            <a:extLst>
              <a:ext uri="{FF2B5EF4-FFF2-40B4-BE49-F238E27FC236}">
                <a16:creationId xmlns:a16="http://schemas.microsoft.com/office/drawing/2014/main" id="{2C080A99-83D9-479C-BF4E-E1FBC53F6A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4938" y="5214938"/>
          <a:ext cx="29622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7" imgW="1111380" imgH="158773" progId="Equation.3">
                  <p:embed/>
                </p:oleObj>
              </mc:Choice>
              <mc:Fallback>
                <p:oleObj name="Equation" r:id="rId7" imgW="1111380" imgH="15877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938" y="5214938"/>
                        <a:ext cx="29622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6ED4C9-19F4-4F0B-B2D0-E96AB5C77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1227138"/>
            <a:ext cx="6284912" cy="795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、对偶式及其相关运算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F008FDCF-7F51-42A4-AC22-8424F5B59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927225"/>
            <a:ext cx="811371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定义：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是仅含              三种联结词的合式公式，在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中将      和      互换、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互换（若存在）所得的公式称为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的对偶式，记为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33796" name="Object 6">
            <a:extLst>
              <a:ext uri="{FF2B5EF4-FFF2-40B4-BE49-F238E27FC236}">
                <a16:creationId xmlns:a16="http://schemas.microsoft.com/office/drawing/2014/main" id="{E3457F05-7E30-48E0-813C-5B867A903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2675" y="2060575"/>
          <a:ext cx="1187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Equation" r:id="rId3" imgW="387324" imgH="69827" progId="Equation.3">
                  <p:embed/>
                </p:oleObj>
              </mc:Choice>
              <mc:Fallback>
                <p:oleObj name="Equation" r:id="rId3" imgW="387324" imgH="6982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675" y="2060575"/>
                        <a:ext cx="11874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7">
            <a:extLst>
              <a:ext uri="{FF2B5EF4-FFF2-40B4-BE49-F238E27FC236}">
                <a16:creationId xmlns:a16="http://schemas.microsoft.com/office/drawing/2014/main" id="{30EC6221-6688-4F5C-9171-677B82DF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5475" y="2606675"/>
          <a:ext cx="3444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5" imgW="44372" imgH="31588" progId="Equation.3">
                  <p:embed/>
                </p:oleObj>
              </mc:Choice>
              <mc:Fallback>
                <p:oleObj name="Equation" r:id="rId5" imgW="44372" imgH="3158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2606675"/>
                        <a:ext cx="3444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8">
            <a:extLst>
              <a:ext uri="{FF2B5EF4-FFF2-40B4-BE49-F238E27FC236}">
                <a16:creationId xmlns:a16="http://schemas.microsoft.com/office/drawing/2014/main" id="{CC91F322-FE5A-4E1B-BD36-FD27C1A63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3138" y="2614613"/>
          <a:ext cx="3444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Equation" r:id="rId7" imgW="44372" imgH="31588" progId="Equation.3">
                  <p:embed/>
                </p:oleObj>
              </mc:Choice>
              <mc:Fallback>
                <p:oleObj name="Equation" r:id="rId7" imgW="44372" imgH="3158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2614613"/>
                        <a:ext cx="3444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6E1CCF3D-49CF-41C7-BA47-600AF3BCC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3603625"/>
            <a:ext cx="799941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</a:rPr>
              <a:t>: </a:t>
            </a:r>
            <a:r>
              <a:rPr lang="en-US" altLang="zh-CN" sz="2400" b="1">
                <a:solidFill>
                  <a:schemeClr val="bg1"/>
                </a:solidFill>
                <a:sym typeface="Wingdings" panose="05000000000000000000" pitchFamily="2" charset="2"/>
              </a:rPr>
              <a:t>(1).</a:t>
            </a:r>
            <a:r>
              <a:rPr lang="zh-CN" altLang="en-US" sz="2400" b="1">
                <a:solidFill>
                  <a:schemeClr val="bg1"/>
                </a:solidFill>
              </a:rPr>
              <a:t>设公式 </a:t>
            </a:r>
            <a:r>
              <a:rPr lang="zh-CN" altLang="en-US" sz="2400" b="1" i="1">
                <a:solidFill>
                  <a:schemeClr val="bg1"/>
                </a:solidFill>
              </a:rPr>
              <a:t>A</a:t>
            </a:r>
            <a:r>
              <a:rPr lang="zh-CN" altLang="en-US" sz="2400" b="1">
                <a:solidFill>
                  <a:schemeClr val="bg1"/>
                </a:solidFill>
              </a:rPr>
              <a:t> 的对偶为 </a:t>
            </a:r>
            <a:r>
              <a:rPr lang="zh-CN" altLang="en-US" sz="2400" b="1" i="1">
                <a:solidFill>
                  <a:schemeClr val="bg1"/>
                </a:solidFill>
              </a:rPr>
              <a:t>A</a:t>
            </a:r>
            <a:r>
              <a:rPr lang="zh-CN" altLang="en-US" sz="2400" b="1">
                <a:solidFill>
                  <a:schemeClr val="bg1"/>
                </a:solidFill>
              </a:rPr>
              <a:t>*，则 (</a:t>
            </a:r>
            <a:r>
              <a:rPr lang="zh-CN" altLang="en-US" sz="2400" b="1" i="1">
                <a:solidFill>
                  <a:schemeClr val="bg1"/>
                </a:solidFill>
              </a:rPr>
              <a:t>A</a:t>
            </a:r>
            <a:r>
              <a:rPr lang="zh-CN" altLang="en-US" sz="2400" b="1">
                <a:solidFill>
                  <a:schemeClr val="bg1"/>
                </a:solidFill>
              </a:rPr>
              <a:t>*)* ⇔ </a:t>
            </a:r>
            <a:r>
              <a:rPr lang="zh-CN" altLang="en-US" sz="2400" b="1" i="1">
                <a:solidFill>
                  <a:schemeClr val="bg1"/>
                </a:solidFill>
              </a:rPr>
              <a:t>A</a:t>
            </a:r>
            <a:r>
              <a:rPr lang="zh-CN" altLang="en-US" sz="2400" b="1">
                <a:solidFill>
                  <a:schemeClr val="bg1"/>
                </a:solidFill>
              </a:rPr>
              <a:t>。</a:t>
            </a:r>
            <a:endParaRPr lang="en-US" altLang="zh-CN" sz="24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         </a:t>
            </a:r>
            <a:r>
              <a:rPr lang="en-US" altLang="zh-CN" sz="2400" b="1">
                <a:solidFill>
                  <a:schemeClr val="bg1"/>
                </a:solidFill>
              </a:rPr>
              <a:t>(2).</a:t>
            </a:r>
            <a:r>
              <a:rPr lang="zh-CN" altLang="en-US" sz="2400" b="1">
                <a:solidFill>
                  <a:schemeClr val="bg1"/>
                </a:solidFill>
              </a:rPr>
              <a:t>设公式 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zh-CN" altLang="en-US" sz="2400" b="1">
                <a:solidFill>
                  <a:schemeClr val="bg1"/>
                </a:solidFill>
              </a:rPr>
              <a:t>、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的对偶分别为 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*</a:t>
            </a:r>
            <a:r>
              <a:rPr lang="zh-CN" altLang="en-US" sz="2400" b="1">
                <a:solidFill>
                  <a:schemeClr val="bg1"/>
                </a:solidFill>
              </a:rPr>
              <a:t>、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*</a:t>
            </a:r>
            <a:r>
              <a:rPr lang="zh-CN" altLang="en-US" sz="2400" b="1">
                <a:solidFill>
                  <a:schemeClr val="bg1"/>
                </a:solidFill>
              </a:rPr>
              <a:t>，则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(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∧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)* ⇔ (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*∨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*)</a:t>
            </a:r>
            <a:r>
              <a:rPr lang="zh-CN" altLang="en-US" sz="2400" b="1">
                <a:solidFill>
                  <a:schemeClr val="bg1"/>
                </a:solidFill>
              </a:rPr>
              <a:t>，</a:t>
            </a:r>
            <a:r>
              <a:rPr lang="en-US" altLang="zh-CN" sz="2400" b="1">
                <a:solidFill>
                  <a:schemeClr val="bg1"/>
                </a:solidFill>
              </a:rPr>
              <a:t>(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∨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)* ⇔ (</a:t>
            </a:r>
            <a:r>
              <a:rPr lang="en-US" altLang="zh-CN" sz="2400" b="1" i="1">
                <a:solidFill>
                  <a:schemeClr val="bg1"/>
                </a:solidFill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*∧</a:t>
            </a:r>
            <a:r>
              <a:rPr lang="en-US" altLang="zh-CN" sz="2400" b="1" i="1">
                <a:solidFill>
                  <a:schemeClr val="bg1"/>
                </a:solidFill>
              </a:rPr>
              <a:t>B</a:t>
            </a:r>
            <a:r>
              <a:rPr lang="en-US" altLang="zh-CN" sz="2400" b="1">
                <a:solidFill>
                  <a:schemeClr val="bg1"/>
                </a:solidFill>
              </a:rPr>
              <a:t>*)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         </a:t>
            </a:r>
            <a:r>
              <a:rPr lang="en-US" altLang="zh-CN" sz="2400" b="1">
                <a:solidFill>
                  <a:schemeClr val="bg1"/>
                </a:solidFill>
              </a:rPr>
              <a:t>(3).</a:t>
            </a:r>
            <a:r>
              <a:rPr lang="zh-CN" altLang="en-US" sz="2400" b="1">
                <a:solidFill>
                  <a:schemeClr val="bg1"/>
                </a:solidFill>
              </a:rPr>
              <a:t>设公式 </a:t>
            </a:r>
            <a:r>
              <a:rPr lang="en-US" altLang="zh-CN" sz="2400" b="1">
                <a:solidFill>
                  <a:schemeClr val="bg1"/>
                </a:solidFill>
              </a:rPr>
              <a:t>A </a:t>
            </a:r>
            <a:r>
              <a:rPr lang="zh-CN" altLang="en-US" sz="2400" b="1">
                <a:solidFill>
                  <a:schemeClr val="bg1"/>
                </a:solidFill>
              </a:rPr>
              <a:t>的对偶为 </a:t>
            </a:r>
            <a:r>
              <a:rPr lang="en-US" altLang="zh-CN" sz="2400" b="1">
                <a:solidFill>
                  <a:schemeClr val="bg1"/>
                </a:solidFill>
              </a:rPr>
              <a:t>A*</a:t>
            </a:r>
            <a:r>
              <a:rPr lang="zh-CN" altLang="en-US" sz="2400" b="1">
                <a:solidFill>
                  <a:schemeClr val="bg1"/>
                </a:solidFill>
              </a:rPr>
              <a:t>，则 </a:t>
            </a:r>
            <a:r>
              <a:rPr lang="en-US" altLang="zh-CN" sz="2400" b="1">
                <a:solidFill>
                  <a:schemeClr val="bg1"/>
                </a:solidFill>
              </a:rPr>
              <a:t>¬(A*) ⇔ (¬A)* </a:t>
            </a:r>
            <a:r>
              <a:rPr lang="zh-CN" altLang="en-US" sz="2400" b="1">
                <a:solidFill>
                  <a:schemeClr val="bg1"/>
                </a:solidFill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3" name="Text Box 9">
            <a:extLst>
              <a:ext uri="{FF2B5EF4-FFF2-40B4-BE49-F238E27FC236}">
                <a16:creationId xmlns:a16="http://schemas.microsoft.com/office/drawing/2014/main" id="{08E302F3-E2AF-4B52-AF1F-3C66F6A9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212850"/>
            <a:ext cx="8785225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:(3)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设 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中含有联结词个数为 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，对 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施行数学归纳法证明。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初始化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：当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L=0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中没有联接词，此时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为原子或记为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A=P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。此时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¬(A*)= ¬(P*) ⇔ ¬P ⇔ (¬P)* = (¬A)*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归纳假定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：设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L≤ k (k≥0)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时定理成立，即有：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¬(A*) ⇔ (¬A)*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归纳过程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：当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L=k+1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L≥1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中至少有一个联接词。对联结词完备集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{¬, ∧,∨ }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考虑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中最外层的联接词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，有三种情况：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A= ¬A1, A= A1∧ A2 ,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A= A1∨ A2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无论何种情形，其中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A1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A2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中的联接词个数 ≤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，符合归纳假设条件。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CFC56424-AF42-47C2-BF80-B58AF9676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A= ¬A1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</a:rPr>
              <a:t>¬(A*)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= ¬(¬A1)*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= ¬(¬(A1)*)                              ¬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不参与对偶变换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⇔ A1*          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(¬A)*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8D24F71E-E9A6-4E05-9697-A565A4C77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A= A1∧ A2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¬(A*)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¬(A1∧A2)*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¬(A1*∨ A2*)   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¬(A1*) ∧ ¬(A2*)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(¬A1)* ∧ (¬A2)*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归纳假设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(¬A1 ∨ ¬A2)*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                      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(¬(A1∧A2))*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(¬A)*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3A500BD8-7BCA-475E-8903-A1F7E261B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A= A1∨ A2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¬(A*)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¬(A1 ∨ A2)*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¬(A1* ∧ A2*)  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¬(A1*) ∨ ¬(A2*)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(¬A1)* ∨ (¬A2)*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归纳假设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(¬A1 ∧ ¬A2)*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                    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(¬(A1 ∨ A2))*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(¬A)*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综上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，由数学归纳法原理，定理得证。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组合 3">
            <a:extLst>
              <a:ext uri="{FF2B5EF4-FFF2-40B4-BE49-F238E27FC236}">
                <a16:creationId xmlns:a16="http://schemas.microsoft.com/office/drawing/2014/main" id="{7904C134-A4F9-4CEB-A5D1-59542DBC9615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1376363"/>
            <a:ext cx="7872413" cy="1203325"/>
            <a:chOff x="635000" y="3760788"/>
            <a:chExt cx="7872413" cy="1203325"/>
          </a:xfrm>
        </p:grpSpPr>
        <p:sp>
          <p:nvSpPr>
            <p:cNvPr id="38916" name="Text Box 9">
              <a:extLst>
                <a:ext uri="{FF2B5EF4-FFF2-40B4-BE49-F238E27FC236}">
                  <a16:creationId xmlns:a16="http://schemas.microsoft.com/office/drawing/2014/main" id="{AEA9B4B3-446A-4272-A0A4-0031BF77D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000" y="3760788"/>
              <a:ext cx="7872413" cy="120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1.3.9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设                    为                          ，求 </a:t>
              </a:r>
              <a:r>
                <a:rPr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的对偶式。</a:t>
              </a:r>
            </a:p>
          </p:txBody>
        </p:sp>
        <p:graphicFrame>
          <p:nvGraphicFramePr>
            <p:cNvPr id="38917" name="Object 10">
              <a:extLst>
                <a:ext uri="{FF2B5EF4-FFF2-40B4-BE49-F238E27FC236}">
                  <a16:creationId xmlns:a16="http://schemas.microsoft.com/office/drawing/2014/main" id="{5F8BB252-C1D9-43F1-B04E-A498257644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7668" y="3861594"/>
            <a:ext cx="1685925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9" name="Equation" r:id="rId3" imgW="590524" imgH="108065" progId="Equation.3">
                    <p:embed/>
                  </p:oleObj>
                </mc:Choice>
                <mc:Fallback>
                  <p:oleObj name="Equation" r:id="rId3" imgW="590524" imgH="10806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7668" y="3861594"/>
                          <a:ext cx="1685925" cy="503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11">
              <a:extLst>
                <a:ext uri="{FF2B5EF4-FFF2-40B4-BE49-F238E27FC236}">
                  <a16:creationId xmlns:a16="http://schemas.microsoft.com/office/drawing/2014/main" id="{FFEFC83B-60F6-4B5C-8D70-E4C9A2D112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71988" y="3938588"/>
            <a:ext cx="2185987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0" name="Equation" r:id="rId5" imgW="793724" imgH="108065" progId="Equation.DSMT4">
                    <p:embed/>
                  </p:oleObj>
                </mc:Choice>
                <mc:Fallback>
                  <p:oleObj name="Equation" r:id="rId5" imgW="793724" imgH="10806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1988" y="3938588"/>
                          <a:ext cx="2185987" cy="50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 Box 19">
            <a:extLst>
              <a:ext uri="{FF2B5EF4-FFF2-40B4-BE49-F238E27FC236}">
                <a16:creationId xmlns:a16="http://schemas.microsoft.com/office/drawing/2014/main" id="{19BB726C-FCA2-4AF0-B4FC-3A9636F74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803525"/>
            <a:ext cx="78724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因此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组合 1">
            <a:extLst>
              <a:ext uri="{FF2B5EF4-FFF2-40B4-BE49-F238E27FC236}">
                <a16:creationId xmlns:a16="http://schemas.microsoft.com/office/drawing/2014/main" id="{224CBBF4-7722-4CBA-9FF3-ED207DB54E05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1327150"/>
            <a:ext cx="8113712" cy="1773238"/>
            <a:chOff x="566738" y="1555750"/>
            <a:chExt cx="8113712" cy="1773238"/>
          </a:xfrm>
        </p:grpSpPr>
        <p:sp>
          <p:nvSpPr>
            <p:cNvPr id="39940" name="Text Box 7">
              <a:extLst>
                <a:ext uri="{FF2B5EF4-FFF2-40B4-BE49-F238E27FC236}">
                  <a16:creationId xmlns:a16="http://schemas.microsoft.com/office/drawing/2014/main" id="{5C9152A7-A25A-4023-8D23-EC2224A29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738" y="1555750"/>
              <a:ext cx="8113712" cy="17684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定理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1.3.3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设                           是仅含              三种联结词的公式，则</a:t>
              </a:r>
            </a:p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FontTx/>
                <a:buNone/>
              </a:pPr>
              <a:endPara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9941" name="Object 8">
              <a:extLst>
                <a:ext uri="{FF2B5EF4-FFF2-40B4-BE49-F238E27FC236}">
                  <a16:creationId xmlns:a16="http://schemas.microsoft.com/office/drawing/2014/main" id="{B24145D6-4A09-4D79-B759-60F3E97BEF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05525" y="1697038"/>
            <a:ext cx="118745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4" name="Equation" r:id="rId3" imgW="387324" imgH="69827" progId="Equation.3">
                    <p:embed/>
                  </p:oleObj>
                </mc:Choice>
                <mc:Fallback>
                  <p:oleObj name="Equation" r:id="rId3" imgW="387324" imgH="69827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5525" y="1697038"/>
                          <a:ext cx="1187450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2" name="Object 9">
              <a:extLst>
                <a:ext uri="{FF2B5EF4-FFF2-40B4-BE49-F238E27FC236}">
                  <a16:creationId xmlns:a16="http://schemas.microsoft.com/office/drawing/2014/main" id="{3E8B6971-7CF5-4F68-B188-C6FFC2174C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8425" y="1619250"/>
            <a:ext cx="2374900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5" name="Equation" r:id="rId5" imgW="870028" imgH="133419" progId="Equation.3">
                    <p:embed/>
                  </p:oleObj>
                </mc:Choice>
                <mc:Fallback>
                  <p:oleObj name="Equation" r:id="rId5" imgW="870028" imgH="1334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425" y="1619250"/>
                          <a:ext cx="2374900" cy="566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3" name="Object 10">
              <a:extLst>
                <a:ext uri="{FF2B5EF4-FFF2-40B4-BE49-F238E27FC236}">
                  <a16:creationId xmlns:a16="http://schemas.microsoft.com/office/drawing/2014/main" id="{C745AC14-FC72-498B-9879-13B3F45F0D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4475" y="2730500"/>
            <a:ext cx="6530975" cy="598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6" name="Equation" r:id="rId7" imgW="2559076" imgH="145888" progId="Equation.3">
                    <p:embed/>
                  </p:oleObj>
                </mc:Choice>
                <mc:Fallback>
                  <p:oleObj name="Equation" r:id="rId7" imgW="2559076" imgH="145888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475" y="2730500"/>
                          <a:ext cx="6530975" cy="598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67" name="Text Box 11">
            <a:extLst>
              <a:ext uri="{FF2B5EF4-FFF2-40B4-BE49-F238E27FC236}">
                <a16:creationId xmlns:a16="http://schemas.microsoft.com/office/drawing/2014/main" id="{76CDAB6D-3876-4043-BD07-43239F88C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3216275"/>
            <a:ext cx="7872413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对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中含有的联结词个数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施行数学归纳法证明。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初始化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：当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L=0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中没有联接词，此时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为原子或记为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A=P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。定理中的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¬A(P1,P2,…,Pn) = ¬P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，此时：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A(P1,P2,…,Pn) = P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A*(¬P1,¬P2,…,¬Pn) = ¬P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故有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¬A(P1,P2,…Pn) ⇔ A*(¬P1,¬P2,…,¬Pn)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B65CD59F-FE8A-4056-A849-7BC441B4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− 归纳假定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：设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L≤ k (k≥0)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时定理成立，即有：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     ¬A(P1,P2,…,Pn) ⇔ A*(¬P1,¬P2,…,¬Pn)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−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归纳过程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：当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L=k+1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中至少有一个联接词。考虑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中最外层的联接词，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有三种情况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A= ¬A1, A= A1∧ A2 ,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A= A1∨ A2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。无论何种情形，其中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A1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A2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中的联接词个数 ≤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，符合归纳假设条件。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7C3BAEAF-D389-4773-AA78-B9E68BD9A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A= ¬A1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¬A(P1,P2,…,Pn) = ¬(¬A1(P1,P2,…,Pn))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⇔ ¬(A1*(¬P1,¬P2,…,¬Pn))       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归纳假设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(¬A1)*(¬P1,¬P2,…,¬Pn)             ¬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不参与对偶变换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= A*(¬P1,¬P2,…,¬Pn)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1EE4061C-AF9F-46B2-B8B1-35122CBF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A= A1∧ A2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¬A(P1,P2,…,Pn) = ¬(A1(P1,P2,…,Pn)∧A2 (P1,P2,…,Pn))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¬A1(P1,P2,…,Pn)∨¬A2 (P1,P2,…,Pn)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A1*(¬P1,¬P2,…,¬Pn)∨A2*(¬P1,¬P2,…,¬Pn)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归纳假设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(A1*∨A2*)(¬P1,¬P2,…,¬Pn)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(A1∧A2)*(¬P1,¬P2,…,¬Pn)            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A*(¬P1,¬P2,…,¬Pn)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EF1E061-3B08-4747-89CC-DA06B43D1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0" y="527050"/>
            <a:ext cx="2220913" cy="679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例题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0918900C-5851-461C-ACE7-BC785EDE7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1612900"/>
            <a:ext cx="79248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设合式公式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                    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）指出它有几个命题变元？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）写出它的所有解释。</a:t>
            </a:r>
          </a:p>
        </p:txBody>
      </p:sp>
      <p:graphicFrame>
        <p:nvGraphicFramePr>
          <p:cNvPr id="7172" name="Object 4">
            <a:extLst>
              <a:ext uri="{FF2B5EF4-FFF2-40B4-BE49-F238E27FC236}">
                <a16:creationId xmlns:a16="http://schemas.microsoft.com/office/drawing/2014/main" id="{47B3196C-0F58-4D83-AA76-119FA971DC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6788" y="1727200"/>
          <a:ext cx="1714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" imgW="603380" imgH="120535" progId="Equation.3">
                  <p:embed/>
                </p:oleObj>
              </mc:Choice>
              <mc:Fallback>
                <p:oleObj name="Equation" r:id="rId3" imgW="603380" imgH="1205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788" y="1727200"/>
                        <a:ext cx="1714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7">
            <a:extLst>
              <a:ext uri="{FF2B5EF4-FFF2-40B4-BE49-F238E27FC236}">
                <a16:creationId xmlns:a16="http://schemas.microsoft.com/office/drawing/2014/main" id="{A997817D-A0BD-4B04-A5B4-D96EBDAC5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08388"/>
            <a:ext cx="79248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设合式公式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                    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）指出它有几个命题变元？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）写出它的所有解释。</a:t>
            </a:r>
          </a:p>
        </p:txBody>
      </p:sp>
      <p:graphicFrame>
        <p:nvGraphicFramePr>
          <p:cNvPr id="7174" name="Object 8">
            <a:extLst>
              <a:ext uri="{FF2B5EF4-FFF2-40B4-BE49-F238E27FC236}">
                <a16:creationId xmlns:a16="http://schemas.microsoft.com/office/drawing/2014/main" id="{C38DFF39-E979-4867-8A30-8D67F3110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4913" y="3695700"/>
          <a:ext cx="1778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5" imgW="628676" imgH="108065" progId="Equation.3">
                  <p:embed/>
                </p:oleObj>
              </mc:Choice>
              <mc:Fallback>
                <p:oleObj name="Equation" r:id="rId5" imgW="628676" imgH="10806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3695700"/>
                        <a:ext cx="17780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11">
            <a:extLst>
              <a:ext uri="{FF2B5EF4-FFF2-40B4-BE49-F238E27FC236}">
                <a16:creationId xmlns:a16="http://schemas.microsoft.com/office/drawing/2014/main" id="{AF5C55CF-A4CE-4DDF-ADE6-B20EBE33F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1398588"/>
            <a:ext cx="831373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当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A= A1∨ A2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时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¬A(P1,P2,…,Pn) = ¬(A1(P1,P2,…,Pn)∨A2 (P1,P2,…,Pn))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¬A1(P1,P2,…,Pn)∧¬A2 (P1,P2,…,Pn)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‐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摩根律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A1*(¬P1,¬P2,…,¬Pn)∧A2*(¬P1,¬P2,…,¬Pn)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归纳假设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(A1*∧A2*)(¬P1,¬P2,…,¬Pn)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⇔ (A1∨A2)*(¬P1,¬P2,…,¬Pn)                           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性质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= A*(¬P1,¬P2,…,¬Pn)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−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综上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，由数学归纳法原理，定理得证。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13">
            <a:extLst>
              <a:ext uri="{FF2B5EF4-FFF2-40B4-BE49-F238E27FC236}">
                <a16:creationId xmlns:a16="http://schemas.microsoft.com/office/drawing/2014/main" id="{2DD57D31-3F62-4C42-B3D1-D80D862F5017}"/>
              </a:ext>
            </a:extLst>
          </p:cNvPr>
          <p:cNvGrpSpPr>
            <a:grpSpLocks/>
          </p:cNvGrpSpPr>
          <p:nvPr/>
        </p:nvGrpSpPr>
        <p:grpSpPr bwMode="auto">
          <a:xfrm>
            <a:off x="536575" y="1279525"/>
            <a:ext cx="7872413" cy="647700"/>
            <a:chOff x="400" y="2369"/>
            <a:chExt cx="4959" cy="408"/>
          </a:xfrm>
        </p:grpSpPr>
        <p:sp>
          <p:nvSpPr>
            <p:cNvPr id="45060" name="Text Box 11">
              <a:extLst>
                <a:ext uri="{FF2B5EF4-FFF2-40B4-BE49-F238E27FC236}">
                  <a16:creationId xmlns:a16="http://schemas.microsoft.com/office/drawing/2014/main" id="{F8CC0A47-1CBA-4D63-956E-74759CD55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" y="2369"/>
              <a:ext cx="4959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1.3.10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根据例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1.3.9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的结果，求                        。</a:t>
              </a:r>
            </a:p>
          </p:txBody>
        </p:sp>
        <p:graphicFrame>
          <p:nvGraphicFramePr>
            <p:cNvPr id="45061" name="Object 12">
              <a:extLst>
                <a:ext uri="{FF2B5EF4-FFF2-40B4-BE49-F238E27FC236}">
                  <a16:creationId xmlns:a16="http://schemas.microsoft.com/office/drawing/2014/main" id="{3C1442B6-A133-46AE-A596-41414F3423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4" y="2430"/>
            <a:ext cx="123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2" name="Equation" r:id="rId3" imgW="704980" imgH="108065" progId="Equation.3">
                    <p:embed/>
                  </p:oleObj>
                </mc:Choice>
                <mc:Fallback>
                  <p:oleObj name="Equation" r:id="rId3" imgW="704980" imgH="10806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4" y="2430"/>
                          <a:ext cx="123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19">
            <a:extLst>
              <a:ext uri="{FF2B5EF4-FFF2-40B4-BE49-F238E27FC236}">
                <a16:creationId xmlns:a16="http://schemas.microsoft.com/office/drawing/2014/main" id="{84E7D833-3276-4818-B411-DB8574AD3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943100"/>
            <a:ext cx="787241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((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(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，因此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*(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Q,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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组合 1">
            <a:extLst>
              <a:ext uri="{FF2B5EF4-FFF2-40B4-BE49-F238E27FC236}">
                <a16:creationId xmlns:a16="http://schemas.microsoft.com/office/drawing/2014/main" id="{B4FDD22A-C506-464B-9FD9-E555AB69C3B3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1327150"/>
            <a:ext cx="8113712" cy="1768475"/>
            <a:chOff x="566738" y="1555750"/>
            <a:chExt cx="8113712" cy="1768475"/>
          </a:xfrm>
        </p:grpSpPr>
        <p:sp>
          <p:nvSpPr>
            <p:cNvPr id="46089" name="Text Box 7">
              <a:extLst>
                <a:ext uri="{FF2B5EF4-FFF2-40B4-BE49-F238E27FC236}">
                  <a16:creationId xmlns:a16="http://schemas.microsoft.com/office/drawing/2014/main" id="{1A7AD031-2FA8-4516-B2BC-D9924B668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738" y="1555750"/>
              <a:ext cx="8113712" cy="17684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推论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: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设                           是仅含              三种联结词的公式，则</a:t>
              </a:r>
            </a:p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FontTx/>
                <a:buNone/>
              </a:pPr>
              <a:endPara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0" name="Object 8">
              <a:extLst>
                <a:ext uri="{FF2B5EF4-FFF2-40B4-BE49-F238E27FC236}">
                  <a16:creationId xmlns:a16="http://schemas.microsoft.com/office/drawing/2014/main" id="{15508842-FC35-4CA1-8F78-CB0FC88C8F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63270" y="1697038"/>
            <a:ext cx="118745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3" name="Equation" r:id="rId3" imgW="387324" imgH="69827" progId="Equation.3">
                    <p:embed/>
                  </p:oleObj>
                </mc:Choice>
                <mc:Fallback>
                  <p:oleObj name="Equation" r:id="rId3" imgW="387324" imgH="69827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3270" y="1697038"/>
                          <a:ext cx="1187450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1" name="Object 9">
              <a:extLst>
                <a:ext uri="{FF2B5EF4-FFF2-40B4-BE49-F238E27FC236}">
                  <a16:creationId xmlns:a16="http://schemas.microsoft.com/office/drawing/2014/main" id="{1A719797-2BBF-4DED-A3C8-61E857EE83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5539" y="1619250"/>
            <a:ext cx="2374900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4" name="Equation" r:id="rId5" imgW="870028" imgH="133419" progId="Equation.3">
                    <p:embed/>
                  </p:oleObj>
                </mc:Choice>
                <mc:Fallback>
                  <p:oleObj name="Equation" r:id="rId5" imgW="870028" imgH="1334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539" y="1619250"/>
                          <a:ext cx="2374900" cy="566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2" name="Object 10">
              <a:extLst>
                <a:ext uri="{FF2B5EF4-FFF2-40B4-BE49-F238E27FC236}">
                  <a16:creationId xmlns:a16="http://schemas.microsoft.com/office/drawing/2014/main" id="{78961D9F-7CDF-49C2-BDDF-B609856E46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4475" y="2605768"/>
            <a:ext cx="65309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5" name="Equation" r:id="rId7" imgW="2565296" imgH="165008" progId="Equation.DSMT4">
                    <p:embed/>
                  </p:oleObj>
                </mc:Choice>
                <mc:Fallback>
                  <p:oleObj name="Equation" r:id="rId7" imgW="2565296" imgH="165008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475" y="2605768"/>
                          <a:ext cx="6530975" cy="631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F04BC202-C8AD-48B9-8A05-23BE603A7043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3646488"/>
            <a:ext cx="8113712" cy="1897062"/>
            <a:chOff x="357" y="980"/>
            <a:chExt cx="5111" cy="1195"/>
          </a:xfrm>
        </p:grpSpPr>
        <p:sp>
          <p:nvSpPr>
            <p:cNvPr id="46084" name="Text Box 2">
              <a:extLst>
                <a:ext uri="{FF2B5EF4-FFF2-40B4-BE49-F238E27FC236}">
                  <a16:creationId xmlns:a16="http://schemas.microsoft.com/office/drawing/2014/main" id="{B02BEC44-D6B3-45B2-869A-A57672EF3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" y="980"/>
              <a:ext cx="5111" cy="119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定理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1.3.4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（对偶定理）设 </a:t>
              </a:r>
              <a:r>
                <a:rPr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和 </a:t>
              </a:r>
              <a:r>
                <a:rPr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是仅含              这三种联结词的合式公式，                     是其中出现的所有命题变元，若               ，则                 。</a:t>
              </a:r>
            </a:p>
          </p:txBody>
        </p:sp>
        <p:graphicFrame>
          <p:nvGraphicFramePr>
            <p:cNvPr id="46085" name="Object 0">
              <a:extLst>
                <a:ext uri="{FF2B5EF4-FFF2-40B4-BE49-F238E27FC236}">
                  <a16:creationId xmlns:a16="http://schemas.microsoft.com/office/drawing/2014/main" id="{B837828A-65EC-4732-B395-8A04E469A7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5" y="1096"/>
            <a:ext cx="748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6" name="Equation" r:id="rId9" imgW="387324" imgH="69827" progId="Equation.3">
                    <p:embed/>
                  </p:oleObj>
                </mc:Choice>
                <mc:Fallback>
                  <p:oleObj name="Equation" r:id="rId9" imgW="387324" imgH="69827" progId="Equation.3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" y="1096"/>
                          <a:ext cx="748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6" name="Object 1">
              <a:extLst>
                <a:ext uri="{FF2B5EF4-FFF2-40B4-BE49-F238E27FC236}">
                  <a16:creationId xmlns:a16="http://schemas.microsoft.com/office/drawing/2014/main" id="{08246FCA-0CBB-49B8-ACDA-FA7EADFB8A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9" y="1445"/>
            <a:ext cx="114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7" name="Equation" r:id="rId11" imgW="641531" imgH="133419" progId="Equation.3">
                    <p:embed/>
                  </p:oleObj>
                </mc:Choice>
                <mc:Fallback>
                  <p:oleObj name="Equation" r:id="rId11" imgW="641531" imgH="133419" progId="Equation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9" y="1445"/>
                          <a:ext cx="114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7" name="Object 2">
              <a:extLst>
                <a:ext uri="{FF2B5EF4-FFF2-40B4-BE49-F238E27FC236}">
                  <a16:creationId xmlns:a16="http://schemas.microsoft.com/office/drawing/2014/main" id="{9DB997DF-E1A2-4895-89BE-8F39A370DD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7" y="1837"/>
            <a:ext cx="74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8" name="Equation" r:id="rId13" imgW="387324" imgH="82712" progId="Equation.3">
                    <p:embed/>
                  </p:oleObj>
                </mc:Choice>
                <mc:Fallback>
                  <p:oleObj name="Equation" r:id="rId13" imgW="387324" imgH="82712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7" y="1837"/>
                          <a:ext cx="74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3">
              <a:extLst>
                <a:ext uri="{FF2B5EF4-FFF2-40B4-BE49-F238E27FC236}">
                  <a16:creationId xmlns:a16="http://schemas.microsoft.com/office/drawing/2014/main" id="{470D2EFE-562B-415D-BBE4-74FD39AF5D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0" y="1841"/>
            <a:ext cx="96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9" name="Equation" r:id="rId15" imgW="527076" imgH="82712" progId="Equation.3">
                    <p:embed/>
                  </p:oleObj>
                </mc:Choice>
                <mc:Fallback>
                  <p:oleObj name="Equation" r:id="rId15" imgW="527076" imgH="82712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0" y="1841"/>
                          <a:ext cx="963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F4DEDB-553D-4CF1-8A04-C8F43CD17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1235075"/>
            <a:ext cx="8634412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证明</a:t>
            </a:r>
            <a:r>
              <a:rPr lang="zh-CN" altLang="en-US" sz="2400" b="1">
                <a:solidFill>
                  <a:schemeClr val="bg1"/>
                </a:solidFill>
              </a:rPr>
              <a:t>：设 A(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⇔ B(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n)，由等值定理知A(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↔ B(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是一个永真式。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应用重言代入规则作代入 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i / 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i (i=1..n) 得到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A(¬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↔ B(¬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2,…,¬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仍为一个永真式。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应用对偶规则一及置换规则得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¬A*(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↔ ¬B*(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也为一个永真式。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再次应用等值定理得 ¬A*(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⇔ ¬B*(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故： A*(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 ⇔ B*(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1,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2,…</a:t>
            </a:r>
            <a:r>
              <a:rPr lang="en-US" altLang="zh-CN" sz="2400" b="1">
                <a:solidFill>
                  <a:schemeClr val="bg1"/>
                </a:solidFill>
              </a:rPr>
              <a:t>P</a:t>
            </a:r>
            <a:r>
              <a:rPr lang="zh-CN" altLang="en-US" sz="2400" b="1">
                <a:solidFill>
                  <a:schemeClr val="bg1"/>
                </a:solidFill>
              </a:rPr>
              <a:t>n)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反之亦然。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4CE2FDF-32DC-442D-8563-46A2BDA8D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1227138"/>
            <a:ext cx="6284912" cy="795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、永真蕴含式</a:t>
            </a: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89C8E867-C5EF-4682-856C-C6E54FBB0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1898650"/>
            <a:ext cx="81137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）定义：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若               是永真式，则称之为永真蕴含式，记为              ，读作“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永真蕴含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”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8132" name="Object 4">
            <a:extLst>
              <a:ext uri="{FF2B5EF4-FFF2-40B4-BE49-F238E27FC236}">
                <a16:creationId xmlns:a16="http://schemas.microsoft.com/office/drawing/2014/main" id="{6C45DFCD-2427-45D8-956F-72CC0EEF3D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5650" y="2058988"/>
          <a:ext cx="11557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3" imgW="374469" imgH="82712" progId="Equation.3">
                  <p:embed/>
                </p:oleObj>
              </mc:Choice>
              <mc:Fallback>
                <p:oleObj name="Equation" r:id="rId3" imgW="374469" imgH="827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2058988"/>
                        <a:ext cx="11557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>
            <a:extLst>
              <a:ext uri="{FF2B5EF4-FFF2-40B4-BE49-F238E27FC236}">
                <a16:creationId xmlns:a16="http://schemas.microsoft.com/office/drawing/2014/main" id="{EB3721FD-AE0D-4D52-A396-8ECD09F12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1938" y="2616200"/>
          <a:ext cx="11588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Equation" r:id="rId5" imgW="374469" imgH="82712" progId="Equation.3">
                  <p:embed/>
                </p:oleObj>
              </mc:Choice>
              <mc:Fallback>
                <p:oleObj name="Equation" r:id="rId5" imgW="374469" imgH="827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616200"/>
                        <a:ext cx="11588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Text Box 11">
            <a:extLst>
              <a:ext uri="{FF2B5EF4-FFF2-40B4-BE49-F238E27FC236}">
                <a16:creationId xmlns:a16="http://schemas.microsoft.com/office/drawing/2014/main" id="{7A621D99-6223-4424-881D-382E8E7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290888"/>
            <a:ext cx="78374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注意： 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并不是一个逻辑联结词，不要把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    与            混淆。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8135" name="Object 14">
            <a:extLst>
              <a:ext uri="{FF2B5EF4-FFF2-40B4-BE49-F238E27FC236}">
                <a16:creationId xmlns:a16="http://schemas.microsoft.com/office/drawing/2014/main" id="{66495F15-D5B1-4980-A812-6F8219F036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6713" y="3435350"/>
          <a:ext cx="8112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Equation" r:id="rId7" imgW="235131" imgH="95181" progId="Equation.3">
                  <p:embed/>
                </p:oleObj>
              </mc:Choice>
              <mc:Fallback>
                <p:oleObj name="Equation" r:id="rId7" imgW="235131" imgH="9518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3435350"/>
                        <a:ext cx="81121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5">
            <a:extLst>
              <a:ext uri="{FF2B5EF4-FFF2-40B4-BE49-F238E27FC236}">
                <a16:creationId xmlns:a16="http://schemas.microsoft.com/office/drawing/2014/main" id="{EB97276A-BF74-4F1A-83E4-112DB56AB3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9175" y="4024313"/>
          <a:ext cx="7842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Equation" r:id="rId9" imgW="235131" imgH="95181" progId="Equation.3">
                  <p:embed/>
                </p:oleObj>
              </mc:Choice>
              <mc:Fallback>
                <p:oleObj name="Equation" r:id="rId9" imgW="235131" imgH="9518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024313"/>
                        <a:ext cx="7842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16">
            <a:extLst>
              <a:ext uri="{FF2B5EF4-FFF2-40B4-BE49-F238E27FC236}">
                <a16:creationId xmlns:a16="http://schemas.microsoft.com/office/drawing/2014/main" id="{77D67E0F-7802-4569-96DA-786B8B55A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5063" y="4048125"/>
          <a:ext cx="7842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Equation" r:id="rId11" imgW="235131" imgH="95181" progId="Equation.3">
                  <p:embed/>
                </p:oleObj>
              </mc:Choice>
              <mc:Fallback>
                <p:oleObj name="Equation" r:id="rId11" imgW="235131" imgH="9518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4048125"/>
                        <a:ext cx="7842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7">
            <a:extLst>
              <a:ext uri="{FF2B5EF4-FFF2-40B4-BE49-F238E27FC236}">
                <a16:creationId xmlns:a16="http://schemas.microsoft.com/office/drawing/2014/main" id="{8E31D90D-43DA-4039-BA4C-A1176D8A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504950"/>
            <a:ext cx="4992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）永真蕴含式的性质：</a:t>
            </a:r>
          </a:p>
        </p:txBody>
      </p:sp>
      <p:pic>
        <p:nvPicPr>
          <p:cNvPr id="49155" name="Picture 6" descr="C:\Documents and Settings\cctang1\桌面\离散数学\p15性质.jpg">
            <a:extLst>
              <a:ext uri="{FF2B5EF4-FFF2-40B4-BE49-F238E27FC236}">
                <a16:creationId xmlns:a16="http://schemas.microsoft.com/office/drawing/2014/main" id="{17771AED-40A8-478C-8AC1-F76D8204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109788"/>
            <a:ext cx="82296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>
            <a:extLst>
              <a:ext uri="{FF2B5EF4-FFF2-40B4-BE49-F238E27FC236}">
                <a16:creationId xmlns:a16="http://schemas.microsoft.com/office/drawing/2014/main" id="{8CA7C0BF-89CA-4041-B5BE-053831D0B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404938"/>
            <a:ext cx="5718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）常用的基本永真蕴含式：</a:t>
            </a:r>
          </a:p>
        </p:txBody>
      </p:sp>
      <p:pic>
        <p:nvPicPr>
          <p:cNvPr id="50179" name="Picture 4" descr="C:\Documents and Settings\cctang1\桌面\离散数学\biao1.5.jpg">
            <a:extLst>
              <a:ext uri="{FF2B5EF4-FFF2-40B4-BE49-F238E27FC236}">
                <a16:creationId xmlns:a16="http://schemas.microsoft.com/office/drawing/2014/main" id="{A91EB9B7-08D4-462E-AA71-EABF6645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109788"/>
            <a:ext cx="767238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A76F93AA-DCDE-44F1-94D5-02B51D968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304925"/>
            <a:ext cx="5718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）永真蕴含式的证明方法：</a:t>
            </a: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87DFF259-8EA1-48AD-AEE9-07B0F5D53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941513"/>
            <a:ext cx="7737475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）对任何解释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，若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下为真，证明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下也为真；或者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）对任何解释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，若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下为假，证明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下也为假。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8">
            <a:extLst>
              <a:ext uri="{FF2B5EF4-FFF2-40B4-BE49-F238E27FC236}">
                <a16:creationId xmlns:a16="http://schemas.microsoft.com/office/drawing/2014/main" id="{6D0A5899-8059-4173-B80E-341B7B3EDEC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144588"/>
            <a:ext cx="7872412" cy="647700"/>
            <a:chOff x="400" y="2675"/>
            <a:chExt cx="4959" cy="408"/>
          </a:xfrm>
        </p:grpSpPr>
        <p:sp>
          <p:nvSpPr>
            <p:cNvPr id="52228" name="Text Box 6">
              <a:extLst>
                <a:ext uri="{FF2B5EF4-FFF2-40B4-BE49-F238E27FC236}">
                  <a16:creationId xmlns:a16="http://schemas.microsoft.com/office/drawing/2014/main" id="{CCEA6685-30B0-4835-9F83-7AB6ABBAF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" y="2675"/>
              <a:ext cx="4959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1.3.11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证明：                                。</a:t>
              </a:r>
            </a:p>
          </p:txBody>
        </p:sp>
        <p:graphicFrame>
          <p:nvGraphicFramePr>
            <p:cNvPr id="52229" name="Object 0">
              <a:extLst>
                <a:ext uri="{FF2B5EF4-FFF2-40B4-BE49-F238E27FC236}">
                  <a16:creationId xmlns:a16="http://schemas.microsoft.com/office/drawing/2014/main" id="{214C4E4C-CE3E-4AA0-BD13-452A8BF7EF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5" y="2754"/>
            <a:ext cx="177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0" name="Equation" r:id="rId3" imgW="1047931" imgH="108065" progId="Equation.3">
                    <p:embed/>
                  </p:oleObj>
                </mc:Choice>
                <mc:Fallback>
                  <p:oleObj name="Equation" r:id="rId3" imgW="1047931" imgH="108065" progId="Equation.3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5" y="2754"/>
                          <a:ext cx="1770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 Box 19">
            <a:extLst>
              <a:ext uri="{FF2B5EF4-FFF2-40B4-BE49-F238E27FC236}">
                <a16:creationId xmlns:a16="http://schemas.microsoft.com/office/drawing/2014/main" id="{005AC8C7-EA40-4753-8E9A-88D73601A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714500"/>
            <a:ext cx="7872413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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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(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(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( 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lang="en-US" altLang="zh-CN" sz="2000" b="1" i="1" dirty="0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indent="-457200" eaLnBrk="1" hangingPunct="1">
              <a:lnSpc>
                <a:spcPct val="130000"/>
              </a:lnSpc>
              <a:spcBef>
                <a:spcPct val="0"/>
              </a:spcBef>
              <a:buFont typeface="Symbol" panose="05050102010706020507" pitchFamily="18" charset="2"/>
              <a:buChar char="Û"/>
              <a:defRPr/>
            </a:pP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019416C2-5852-4F3C-A6C4-65C6213A4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304925"/>
            <a:ext cx="5718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）永真蕴含式的对偶式：</a:t>
            </a:r>
          </a:p>
        </p:txBody>
      </p:sp>
      <p:grpSp>
        <p:nvGrpSpPr>
          <p:cNvPr id="53251" name="Group 19">
            <a:extLst>
              <a:ext uri="{FF2B5EF4-FFF2-40B4-BE49-F238E27FC236}">
                <a16:creationId xmlns:a16="http://schemas.microsoft.com/office/drawing/2014/main" id="{44E7EE98-A8CF-4EB5-836A-F6AE38CAF9D3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1984375"/>
            <a:ext cx="8113712" cy="1897063"/>
            <a:chOff x="357" y="1250"/>
            <a:chExt cx="5111" cy="1195"/>
          </a:xfrm>
        </p:grpSpPr>
        <p:sp>
          <p:nvSpPr>
            <p:cNvPr id="53252" name="Text Box 14">
              <a:extLst>
                <a:ext uri="{FF2B5EF4-FFF2-40B4-BE49-F238E27FC236}">
                  <a16:creationId xmlns:a16="http://schemas.microsoft.com/office/drawing/2014/main" id="{FF652FC3-B4B7-4BA6-9DFF-180D49510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" y="1250"/>
              <a:ext cx="5111" cy="119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定理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1.3.5 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设 </a:t>
              </a:r>
              <a:r>
                <a:rPr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和 </a:t>
              </a:r>
              <a:r>
                <a:rPr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是仅含              这三种联结词的合式公式，                     是其中出现的所有命题变元，若               ，则                 。</a:t>
              </a:r>
            </a:p>
          </p:txBody>
        </p:sp>
        <p:graphicFrame>
          <p:nvGraphicFramePr>
            <p:cNvPr id="53253" name="Object 15">
              <a:extLst>
                <a:ext uri="{FF2B5EF4-FFF2-40B4-BE49-F238E27FC236}">
                  <a16:creationId xmlns:a16="http://schemas.microsoft.com/office/drawing/2014/main" id="{F9F6561E-4AAC-4C61-8C0C-23809DAD89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9" y="1393"/>
            <a:ext cx="748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7" name="Equation" r:id="rId3" imgW="387324" imgH="69827" progId="Equation.3">
                    <p:embed/>
                  </p:oleObj>
                </mc:Choice>
                <mc:Fallback>
                  <p:oleObj name="Equation" r:id="rId3" imgW="387324" imgH="69827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" y="1393"/>
                          <a:ext cx="748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4" name="Object 16">
              <a:extLst>
                <a:ext uri="{FF2B5EF4-FFF2-40B4-BE49-F238E27FC236}">
                  <a16:creationId xmlns:a16="http://schemas.microsoft.com/office/drawing/2014/main" id="{1EF7269F-4A8D-46F1-B056-8E5C6F8888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5" y="1715"/>
            <a:ext cx="114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8" name="Equation" r:id="rId5" imgW="641531" imgH="133419" progId="Equation.3">
                    <p:embed/>
                  </p:oleObj>
                </mc:Choice>
                <mc:Fallback>
                  <p:oleObj name="Equation" r:id="rId5" imgW="641531" imgH="133419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5" y="1715"/>
                          <a:ext cx="114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5" name="Object 17">
              <a:extLst>
                <a:ext uri="{FF2B5EF4-FFF2-40B4-BE49-F238E27FC236}">
                  <a16:creationId xmlns:a16="http://schemas.microsoft.com/office/drawing/2014/main" id="{B2605CFB-6B4A-403A-AC02-A5DB811638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3" y="2110"/>
            <a:ext cx="72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9" name="Equation" r:id="rId7" imgW="374469" imgH="82712" progId="Equation.3">
                    <p:embed/>
                  </p:oleObj>
                </mc:Choice>
                <mc:Fallback>
                  <p:oleObj name="Equation" r:id="rId7" imgW="374469" imgH="82712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3" y="2110"/>
                          <a:ext cx="72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6" name="Object 18">
              <a:extLst>
                <a:ext uri="{FF2B5EF4-FFF2-40B4-BE49-F238E27FC236}">
                  <a16:creationId xmlns:a16="http://schemas.microsoft.com/office/drawing/2014/main" id="{D4C4A623-A119-4BB2-95E6-B360979C39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102"/>
            <a:ext cx="944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0" name="Equation" r:id="rId9" imgW="514220" imgH="82712" progId="Equation.3">
                    <p:embed/>
                  </p:oleObj>
                </mc:Choice>
                <mc:Fallback>
                  <p:oleObj name="Equation" r:id="rId9" imgW="514220" imgH="82712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102"/>
                          <a:ext cx="944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B6D2CB1-A83E-4A88-A039-FBF1E0F07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00188"/>
            <a:ext cx="8229600" cy="795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、公式真值的计算</a:t>
            </a:r>
          </a:p>
        </p:txBody>
      </p:sp>
      <p:sp>
        <p:nvSpPr>
          <p:cNvPr id="8195" name="Text Box 7">
            <a:extLst>
              <a:ext uri="{FF2B5EF4-FFF2-40B4-BE49-F238E27FC236}">
                <a16:creationId xmlns:a16="http://schemas.microsoft.com/office/drawing/2014/main" id="{5A25D76C-E9CE-496F-ADA0-7B352BC0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2298700"/>
            <a:ext cx="7504113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从上面的两个例子中可以看出：含有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个命题变元的公式共有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i="1" baseline="58000">
                <a:solidFill>
                  <a:srgbClr val="FF0000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种不同的解释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赋值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如果一个公式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给定了一个解释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，那么我们就可以确定每个命题变元的真值，然后根据公式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中联结词的语义，计算出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的真值。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9A429D-53EA-4F24-A445-7F2AF1239543}"/>
              </a:ext>
            </a:extLst>
          </p:cNvPr>
          <p:cNvSpPr/>
          <p:nvPr/>
        </p:nvSpPr>
        <p:spPr>
          <a:xfrm>
            <a:off x="411163" y="1235075"/>
            <a:ext cx="8634412" cy="50784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证明</a:t>
            </a:r>
            <a:r>
              <a:rPr lang="zh-CN" altLang="en-US" sz="2400" b="1" dirty="0">
                <a:solidFill>
                  <a:schemeClr val="bg1"/>
                </a:solidFill>
              </a:rPr>
              <a:t>：A(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</a:t>
            </a:r>
            <a:r>
              <a:rPr lang="zh-CN" altLang="en-US" sz="2400" b="1" dirty="0">
                <a:solidFill>
                  <a:schemeClr val="bg1"/>
                </a:solidFill>
              </a:rPr>
              <a:t> B(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zh-CN" altLang="en-US" sz="2400" b="1" dirty="0">
                <a:solidFill>
                  <a:schemeClr val="bg1"/>
                </a:solidFill>
              </a:rPr>
              <a:t>B(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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zh-CN" altLang="en-US" sz="2400" b="1" dirty="0">
                <a:solidFill>
                  <a:schemeClr val="bg1"/>
                </a:solidFill>
              </a:rPr>
              <a:t> A(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b="1" dirty="0">
                <a:solidFill>
                  <a:schemeClr val="bg1"/>
                </a:solidFill>
              </a:rPr>
              <a:t> B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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由于A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</a:t>
            </a:r>
            <a:r>
              <a:rPr lang="zh-CN" altLang="en-US" sz="2400" b="1" dirty="0">
                <a:solidFill>
                  <a:schemeClr val="bg1"/>
                </a:solidFill>
              </a:rPr>
              <a:t> B是永真式，则上式也是永真式。以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b="1" dirty="0">
                <a:solidFill>
                  <a:schemeClr val="bg1"/>
                </a:solidFill>
              </a:rPr>
              <a:t>Pi</a:t>
            </a:r>
            <a:r>
              <a:rPr lang="zh-CN" altLang="en-US" sz="2400" b="1" dirty="0">
                <a:solidFill>
                  <a:schemeClr val="bg1"/>
                </a:solidFill>
              </a:rPr>
              <a:t>取代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Pi</a:t>
            </a:r>
            <a:r>
              <a:rPr lang="zh-CN" altLang="en-US" sz="2400" b="1" dirty="0">
                <a:solidFill>
                  <a:schemeClr val="bg1"/>
                </a:solidFill>
              </a:rPr>
              <a:t>得到永真式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B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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 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即：B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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</a:rPr>
              <a:t>*</a:t>
            </a:r>
            <a:r>
              <a:rPr lang="zh-CN" altLang="en-US" sz="2400" b="1" dirty="0">
                <a:solidFill>
                  <a:schemeClr val="bg1"/>
                </a:solidFill>
              </a:rPr>
              <a:t>(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1,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2,…,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</a:rPr>
              <a:t>n)              </a:t>
            </a:r>
            <a:r>
              <a:rPr lang="en-US" altLang="zh-CN" sz="2400" b="1" dirty="0">
                <a:solidFill>
                  <a:schemeClr val="bg1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永真式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定理得证！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>
            <a:extLst>
              <a:ext uri="{FF2B5EF4-FFF2-40B4-BE49-F238E27FC236}">
                <a16:creationId xmlns:a16="http://schemas.microsoft.com/office/drawing/2014/main" id="{C953B21E-6D9D-4D69-A8D6-1B844D944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322263"/>
            <a:ext cx="8759825" cy="1117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给定公式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的一个解释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，那么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下的真值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的归纳定义如下：</a:t>
            </a:r>
          </a:p>
        </p:txBody>
      </p:sp>
      <p:graphicFrame>
        <p:nvGraphicFramePr>
          <p:cNvPr id="9219" name="Object 4">
            <a:extLst>
              <a:ext uri="{FF2B5EF4-FFF2-40B4-BE49-F238E27FC236}">
                <a16:creationId xmlns:a16="http://schemas.microsoft.com/office/drawing/2014/main" id="{0EF257A9-1EED-4853-8206-5587219E64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6338" y="1476375"/>
          <a:ext cx="6016625" cy="461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3" imgW="2355876" imgH="1758973" progId="Equation.3">
                  <p:embed/>
                </p:oleObj>
              </mc:Choice>
              <mc:Fallback>
                <p:oleObj name="Equation" r:id="rId3" imgW="2355876" imgH="17589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476375"/>
                        <a:ext cx="6016625" cy="461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29E40D1-785C-4155-AA0A-267A98329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0" y="527050"/>
            <a:ext cx="2220913" cy="679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例题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71BAD7B-242E-430D-AD59-20F944C60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1612900"/>
            <a:ext cx="79248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1.3.3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设公式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P, Q, R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为                                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    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其解释为 </a:t>
            </a:r>
            <a:r>
              <a:rPr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= 010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，求 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的真值。</a:t>
            </a:r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E9C9BEF8-A25B-430A-BA6A-00D916468D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3363" y="1743075"/>
          <a:ext cx="28686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3" imgW="1073228" imgH="108065" progId="Equation.3">
                  <p:embed/>
                </p:oleObj>
              </mc:Choice>
              <mc:Fallback>
                <p:oleObj name="Equation" r:id="rId3" imgW="1073228" imgH="10806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1743075"/>
                        <a:ext cx="28686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>
            <a:extLst>
              <a:ext uri="{FF2B5EF4-FFF2-40B4-BE49-F238E27FC236}">
                <a16:creationId xmlns:a16="http://schemas.microsoft.com/office/drawing/2014/main" id="{3A022AC6-7930-4A6B-91B1-F0E469BAD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2865438"/>
            <a:ext cx="9588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6" name="Object 6">
            <a:extLst>
              <a:ext uri="{FF2B5EF4-FFF2-40B4-BE49-F238E27FC236}">
                <a16:creationId xmlns:a16="http://schemas.microsoft.com/office/drawing/2014/main" id="{4CB84200-6F3F-4F86-8C97-1068412C3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7888" y="3054350"/>
          <a:ext cx="4991100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5" imgW="1936620" imgH="1022465" progId="Equation.3">
                  <p:embed/>
                </p:oleObj>
              </mc:Choice>
              <mc:Fallback>
                <p:oleObj name="Equation" r:id="rId5" imgW="1936620" imgH="102246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054350"/>
                        <a:ext cx="4991100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>
            <a:extLst>
              <a:ext uri="{FF2B5EF4-FFF2-40B4-BE49-F238E27FC236}">
                <a16:creationId xmlns:a16="http://schemas.microsoft.com/office/drawing/2014/main" id="{613EA718-C312-468A-9638-01D1863D5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3" y="1349375"/>
            <a:ext cx="8759825" cy="4860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30000"/>
              </a:spcBef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   将命题公式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在所有解释下取值情况列成表，称作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真值表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。 构造真值表的具体步骤如下： 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找出公式中所含的全体命题变项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,P</a:t>
            </a:r>
            <a:r>
              <a:rPr lang="en-US" altLang="zh-CN" sz="2400" baseline="-300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,…,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P</a:t>
            </a:r>
            <a:r>
              <a:rPr lang="en-US" altLang="zh-CN" sz="2400" baseline="-30000" dirty="0" err="1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(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若无下角标就按字典顺序排列)，列出2</a:t>
            </a:r>
            <a:r>
              <a:rPr lang="en-US" altLang="zh-CN" sz="2400" baseline="300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个解释。一般情况，解释从00…0开始，然后按二进制加法依次写出各赋值，直到11…1为止。 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按从低到高的顺序写出公式的各个层次。 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对应各个赋值计算出各层次的真值，直到最后计算出公式的真值。 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>
            <a:extLst>
              <a:ext uri="{FF2B5EF4-FFF2-40B4-BE49-F238E27FC236}">
                <a16:creationId xmlns:a16="http://schemas.microsoft.com/office/drawing/2014/main" id="{494FF0D6-D8F5-46E1-BB84-26BCEF7FD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1273175"/>
            <a:ext cx="79248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1.3.4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构造下列公式的真值表：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(1)(┐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P∧Q)→┐R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(2)(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P∧┐P)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(Q∧┐Q)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(3)┐(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P→Q)∧Q∧R 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</a:pP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8899</TotalTime>
  <Words>3234</Words>
  <Application>Microsoft Office PowerPoint</Application>
  <PresentationFormat>全屏显示(4:3)</PresentationFormat>
  <Paragraphs>214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Arial</vt:lpstr>
      <vt:lpstr>宋体</vt:lpstr>
      <vt:lpstr>华文新魏</vt:lpstr>
      <vt:lpstr>楷体_GB2312</vt:lpstr>
      <vt:lpstr>Times New Roman</vt:lpstr>
      <vt:lpstr>Symbol</vt:lpstr>
      <vt:lpstr>Wingdings</vt:lpstr>
      <vt:lpstr>默认设计模板</vt:lpstr>
      <vt:lpstr>Microsoft 公式 3.0</vt:lpstr>
      <vt:lpstr>MathType 6.0 Equation</vt:lpstr>
      <vt:lpstr>第一章 命题逻辑</vt:lpstr>
      <vt:lpstr>1.3 永真公式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CCMS 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验收报告</dc:title>
  <dc:creator>huangchi</dc:creator>
  <cp:lastModifiedBy>ThinkPadX390Yoga</cp:lastModifiedBy>
  <cp:revision>460</cp:revision>
  <dcterms:created xsi:type="dcterms:W3CDTF">2006-08-19T05:43:34Z</dcterms:created>
  <dcterms:modified xsi:type="dcterms:W3CDTF">2022-09-15T07:11:51Z</dcterms:modified>
</cp:coreProperties>
</file>